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7" r:id="rId3"/>
    <p:sldId id="260" r:id="rId4"/>
    <p:sldId id="265" r:id="rId5"/>
    <p:sldId id="261" r:id="rId6"/>
    <p:sldId id="262" r:id="rId7"/>
    <p:sldId id="256" r:id="rId8"/>
    <p:sldId id="264" r:id="rId9"/>
    <p:sldId id="258" r:id="rId10"/>
    <p:sldId id="269" r:id="rId11"/>
    <p:sldId id="267" r:id="rId12"/>
    <p:sldId id="266" r:id="rId13"/>
    <p:sldId id="268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590" autoAdjust="0"/>
  </p:normalViewPr>
  <p:slideViewPr>
    <p:cSldViewPr>
      <p:cViewPr varScale="1">
        <p:scale>
          <a:sx n="69" d="100"/>
          <a:sy n="69" d="100"/>
        </p:scale>
        <p:origin x="1416" y="1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://omedicine.info/wp-content/uploads/2012/02/epithelium-3-2.jpg" TargetMode="External"/><Relationship Id="rId3" Type="http://schemas.openxmlformats.org/officeDocument/2006/relationships/hyperlink" Target="http://www.qmul.ac.uk/media/news/items/smd/images/item119871.jpg" TargetMode="External"/><Relationship Id="rId7" Type="http://schemas.openxmlformats.org/officeDocument/2006/relationships/hyperlink" Target="http://www.profi-forex.org/system/news/3/6/1410.jpg" TargetMode="External"/><Relationship Id="rId2" Type="http://schemas.openxmlformats.org/officeDocument/2006/relationships/hyperlink" Target="http://euromednews.ru/wp-content/uploads/2013/11/cells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mir24.net/media/images/2014/7/1388447232_1140-6.jpg" TargetMode="External"/><Relationship Id="rId11" Type="http://schemas.openxmlformats.org/officeDocument/2006/relationships/hyperlink" Target="http://animalworld.com.ua/images/2011/March/Raznoe/1/l%20twhscrdsda.jpg" TargetMode="External"/><Relationship Id="rId5" Type="http://schemas.openxmlformats.org/officeDocument/2006/relationships/hyperlink" Target="http://medvesti.com/uploads/posts/2014-10/1413260286_shutterstock_134103404_600x385.jpg" TargetMode="External"/><Relationship Id="rId10" Type="http://schemas.openxmlformats.org/officeDocument/2006/relationships/hyperlink" Target="http://900igr.net/datai/biologija/ZHivye-kletki/0013-020-ZHenskaja-kletka-jajtsekletka.jpg" TargetMode="External"/><Relationship Id="rId4" Type="http://schemas.openxmlformats.org/officeDocument/2006/relationships/hyperlink" Target="http://dmirix.ru/wp-content/uploads/2013/02/%D0%BE%D1%80%D0%B3%D0%B0%D0%BD%D0%B8%D0%B7%D0%BC-%D1%87%D0%B5%D0%BB%D0%BE%D0%B2%D0%B5%D0%BA%D0%B0.jpg" TargetMode="External"/><Relationship Id="rId9" Type="http://schemas.openxmlformats.org/officeDocument/2006/relationships/hyperlink" Target="http://biohimik.net/images/biohimiya/Krov/krov-trombotsity.pn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перфолента 3"/>
          <p:cNvSpPr/>
          <p:nvPr/>
        </p:nvSpPr>
        <p:spPr>
          <a:xfrm>
            <a:off x="611560" y="332656"/>
            <a:ext cx="5112568" cy="2088232"/>
          </a:xfrm>
          <a:prstGeom prst="flowChartPunchedTap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Чем аппарат органов отличается от системы органов?</a:t>
            </a:r>
            <a:endParaRPr lang="ru-RU" sz="28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Блок-схема: перфолента 4"/>
          <p:cNvSpPr/>
          <p:nvPr/>
        </p:nvSpPr>
        <p:spPr>
          <a:xfrm>
            <a:off x="586408" y="4383324"/>
            <a:ext cx="5112568" cy="2411241"/>
          </a:xfrm>
          <a:prstGeom prst="flowChartPunchedTap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обеспечивают регуляцию организма эндокринная и </a:t>
            </a:r>
            <a:r>
              <a:rPr lang="ru-RU" sz="280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нервная системы?</a:t>
            </a:r>
            <a:endParaRPr lang="ru-RU" sz="28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Двойная волна 6"/>
          <p:cNvSpPr/>
          <p:nvPr/>
        </p:nvSpPr>
        <p:spPr>
          <a:xfrm>
            <a:off x="4139952" y="2223084"/>
            <a:ext cx="4608512" cy="2160240"/>
          </a:xfrm>
          <a:prstGeom prst="doubleWav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система органов и какие системы органов выделяют?</a:t>
            </a:r>
            <a:endParaRPr lang="ru-RU" sz="28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Выноска-облако 7"/>
          <p:cNvSpPr/>
          <p:nvPr/>
        </p:nvSpPr>
        <p:spPr>
          <a:xfrm>
            <a:off x="6012160" y="548680"/>
            <a:ext cx="3131840" cy="1656184"/>
          </a:xfrm>
          <a:prstGeom prst="cloudCallou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Вспомним…</a:t>
            </a:r>
            <a:endParaRPr lang="ru-RU" sz="28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24-конечная звезда 9"/>
          <p:cNvSpPr/>
          <p:nvPr/>
        </p:nvSpPr>
        <p:spPr>
          <a:xfrm>
            <a:off x="5453844" y="-171400"/>
            <a:ext cx="4248472" cy="3096344"/>
          </a:xfrm>
          <a:prstGeom prst="star24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Молодцы!</a:t>
            </a:r>
            <a:endParaRPr lang="ru-RU" sz="36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724128" y="4797152"/>
            <a:ext cx="3419872" cy="206084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90170"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Учитель биологии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МКОУ «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Цунимахинская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ООШ» Магомедов Муса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Идрисович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6471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064896" cy="62068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Синквейн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тему: «Клетка»</a:t>
            </a:r>
            <a:r>
              <a:rPr lang="ru-RU" sz="2800" dirty="0" smtClean="0"/>
              <a:t> 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4717" y="750627"/>
            <a:ext cx="8786884" cy="5329498"/>
          </a:xfrm>
        </p:spPr>
        <p:txBody>
          <a:bodyPr>
            <a:normAutofit/>
          </a:bodyPr>
          <a:lstStyle/>
          <a:p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строка – одно  существительное, выражающее главную тему </a:t>
            </a:r>
            <a:r>
              <a:rPr lang="ru-RU" alt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cинквейна</a:t>
            </a:r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строка – два прилагательных, выражающих главную мысль.</a:t>
            </a:r>
          </a:p>
          <a:p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строка – три глагола, описывающие действия в рамках темы.</a:t>
            </a:r>
          </a:p>
          <a:p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строка – фраза, несущая определенный смысл.</a:t>
            </a:r>
          </a:p>
          <a:p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 строка – заключение в форме существительного (ассоциация с первым словом).</a:t>
            </a:r>
          </a:p>
          <a:p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Например:</a:t>
            </a:r>
          </a:p>
          <a:p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</a:t>
            </a:r>
          </a:p>
          <a:p>
            <a:r>
              <a:rPr lang="ru-RU" alt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Прокариотическая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эукариотическая</a:t>
            </a:r>
            <a:endParaRPr lang="ru-RU" alt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Делится, дышит, размножается</a:t>
            </a:r>
          </a:p>
          <a:p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Структурно- функциональная единица живого</a:t>
            </a:r>
          </a:p>
          <a:p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Жизнь</a:t>
            </a:r>
          </a:p>
        </p:txBody>
      </p:sp>
    </p:spTree>
    <p:extLst>
      <p:ext uri="{BB962C8B-B14F-4D97-AF65-F5344CB8AC3E}">
        <p14:creationId xmlns:p14="http://schemas.microsoft.com/office/powerpoint/2010/main" val="3957774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1295400" y="115888"/>
            <a:ext cx="7391400" cy="1368425"/>
          </a:xfrm>
        </p:spPr>
        <p:txBody>
          <a:bodyPr/>
          <a:lstStyle/>
          <a:p>
            <a:r>
              <a:rPr lang="ru-RU" altLang="ru-RU" sz="8000" smtClean="0">
                <a:solidFill>
                  <a:srgbClr val="FF0000"/>
                </a:solidFill>
                <a:latin typeface="Mistral" pitchFamily="66" charset="0"/>
              </a:rPr>
              <a:t>Домашнее  задание: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155825" y="1700213"/>
            <a:ext cx="6769100" cy="1296987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§ 7, вопросы в конце параграфа – стр.47. Задание 3-6 в рабочей тетради.</a:t>
            </a:r>
            <a:endParaRPr lang="ru-RU" altLang="ru-RU" sz="20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124075" y="4508500"/>
            <a:ext cx="6769100" cy="1152525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Синквейн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теме урока.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124075" y="3141663"/>
            <a:ext cx="6769100" cy="1150937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число хромосом в половых клетках вдвое меньше, чем в клетках тела?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23825" y="1700213"/>
            <a:ext cx="1346200" cy="1296987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Всем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23825" y="3141663"/>
            <a:ext cx="1346200" cy="1150937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tx1"/>
                </a:solidFill>
              </a:rPr>
              <a:t>*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58750" y="4508500"/>
            <a:ext cx="1296988" cy="1152525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желанию</a:t>
            </a:r>
          </a:p>
        </p:txBody>
      </p:sp>
      <p:sp>
        <p:nvSpPr>
          <p:cNvPr id="13" name="Стрелка вправо 12"/>
          <p:cNvSpPr/>
          <p:nvPr/>
        </p:nvSpPr>
        <p:spPr>
          <a:xfrm>
            <a:off x="1547813" y="2154238"/>
            <a:ext cx="431800" cy="244475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>
            <a:off x="1547813" y="3573463"/>
            <a:ext cx="431800" cy="287337"/>
          </a:xfrm>
          <a:prstGeom prst="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>
            <a:off x="1547813" y="5013325"/>
            <a:ext cx="431800" cy="28733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555064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41300" y="1255713"/>
            <a:ext cx="8713788" cy="10445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3200" dirty="0" smtClean="0">
                <a:solidFill>
                  <a:srgbClr val="FFFFFF"/>
                </a:solidFill>
                <a:latin typeface="Times New Roman" pitchFamily="18" charset="0"/>
                <a:cs typeface="Calibri" pitchFamily="34" charset="0"/>
              </a:rPr>
              <a:t>Особенности клеточного строения организма</a:t>
            </a:r>
            <a:endParaRPr lang="ru-RU" altLang="ru-RU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051050" y="260350"/>
            <a:ext cx="4897438" cy="7207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мы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узнали…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339975" y="4149725"/>
            <a:ext cx="4905375" cy="72072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Чему мы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научились…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41300" y="5157788"/>
            <a:ext cx="8713788" cy="91440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Характеризовать основные органоиды клетки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41300" y="2636839"/>
            <a:ext cx="8713788" cy="10801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¡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¡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ru-RU" alt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Структуры, функции, деление клетки</a:t>
            </a:r>
          </a:p>
        </p:txBody>
      </p:sp>
    </p:spTree>
    <p:extLst>
      <p:ext uri="{BB962C8B-B14F-4D97-AF65-F5344CB8AC3E}">
        <p14:creationId xmlns:p14="http://schemas.microsoft.com/office/powerpoint/2010/main" val="3971015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  <p:bldP spid="3" grpId="0" animBg="1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052736"/>
            <a:ext cx="8507288" cy="4525963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9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урок. </a:t>
            </a:r>
          </a:p>
          <a:p>
            <a:pPr marL="0" indent="0" algn="ctr">
              <a:buNone/>
            </a:pPr>
            <a:r>
              <a:rPr lang="ru-RU" sz="9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Удачного дня.</a:t>
            </a:r>
            <a:endParaRPr lang="ru-RU" sz="9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0974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47248" cy="41805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Источники: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836712"/>
            <a:ext cx="8784976" cy="5832648"/>
          </a:xfrm>
        </p:spPr>
        <p:txBody>
          <a:bodyPr>
            <a:normAutofit fontScale="47500" lnSpcReduction="2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Д.В. </a:t>
            </a: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Колесов. </a:t>
            </a:r>
            <a:r>
              <a:rPr lang="ru-RU" sz="3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Р.Д.Маш</a:t>
            </a: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Биология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Человек. 8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- М: «Дрофа», </a:t>
            </a: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2016 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800" dirty="0" smtClean="0">
              <a:latin typeface="Times New Roman" panose="02020603050405020304" pitchFamily="18" charset="0"/>
              <a:cs typeface="Times New Roman" panose="02020603050405020304" pitchFamily="18" charset="0"/>
              <a:hlinkClick r:id="rId2"/>
            </a:endParaRPr>
          </a:p>
          <a:p>
            <a:pPr marL="514350" indent="-514350">
              <a:buFont typeface="+mj-lt"/>
              <a:buAutoNum type="arabicPeriod"/>
            </a:pPr>
            <a:r>
              <a:rPr lang="de-DE" sz="38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</a:t>
            </a:r>
            <a:r>
              <a:rPr lang="de-DE" sz="38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://</a:t>
            </a:r>
            <a:r>
              <a:rPr lang="de-DE" sz="38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euromednews.ru/wp-content/uploads/2013/11/cells.jpg</a:t>
            </a: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клетки эпителия;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38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http://</a:t>
            </a:r>
            <a:r>
              <a:rPr lang="de-DE" sz="38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www.qmul.ac.uk/media/news/items/smd/images/item119871.jpg</a:t>
            </a: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клетки крови;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38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http://dmirix.ru/wp-content/uploads/2013/02/%D0%BE%D1%80%D0%B3%D0%B0%D0%BD%D0%B8%D0%B7%D0%BC-%</a:t>
            </a:r>
            <a:r>
              <a:rPr lang="de-DE" sz="38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D1%87%D0%B5%D0%BB%D0%BE%D0%B2%D0%B5%D0%BA%D0%B0.jpg</a:t>
            </a: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организм;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3800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http://</a:t>
            </a:r>
            <a:r>
              <a:rPr lang="de-DE" sz="38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medvesti.com/uploads/posts/2014-10/1413260286_shutterstock_134103404_600x385.jpg</a:t>
            </a: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нервная;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3800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http://</a:t>
            </a:r>
            <a:r>
              <a:rPr lang="de-DE" sz="38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mir24.net/media/images/2014/7/1388447232_1140-6.jpg</a:t>
            </a: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мышечная;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3800" dirty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http://</a:t>
            </a:r>
            <a:r>
              <a:rPr lang="de-DE" sz="38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www.profi-forex.org/system/news/3/6/1410.jpg</a:t>
            </a: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жировая; 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3800" dirty="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http://</a:t>
            </a:r>
            <a:r>
              <a:rPr lang="de-DE" sz="38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omedicine.info/wp-content/uploads/2012/02/epithelium-3-2.jpg</a:t>
            </a: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клетки эпителия;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3800" dirty="0"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http://</a:t>
            </a:r>
            <a:r>
              <a:rPr lang="de-DE" sz="38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biohimik.net/images/biohimiya/Krov/krov-trombotsity.png</a:t>
            </a: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тромбоцит;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3800" dirty="0"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http://</a:t>
            </a:r>
            <a:r>
              <a:rPr lang="de-DE" sz="38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900igr.net/datai/biologija/ZHivye-kletki/0013-020-ZHenskaja-kletka-jajtsekletka.jpg</a:t>
            </a: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яйцеклетка;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3800" dirty="0">
                <a:latin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http://</a:t>
            </a:r>
            <a:r>
              <a:rPr lang="de-DE" sz="38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animalworld.com.ua/images/2011/March/Raznoe/1/l%20twhscrdsda.jpg</a:t>
            </a: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яйцеклетка.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Фото клетки и деления клетки – учебник </a:t>
            </a:r>
            <a:r>
              <a:rPr lang="ru-RU" sz="3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Д.В. Колесов. </a:t>
            </a:r>
            <a:r>
              <a:rPr lang="ru-RU" sz="380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Р.Д</a:t>
            </a:r>
            <a:r>
              <a:rPr lang="ru-RU" sz="380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Маш</a:t>
            </a:r>
            <a:r>
              <a:rPr lang="ru-RU" sz="3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Биология. Человек. 8 </a:t>
            </a:r>
            <a:r>
              <a:rPr lang="ru-RU" sz="3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</a:t>
            </a:r>
            <a:r>
              <a:rPr lang="ru-RU" sz="3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- М: «Дрофа», 2016 г.</a:t>
            </a:r>
            <a:endParaRPr lang="ru-RU" sz="3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  <a:hlinkClick r:id="rId2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41770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343626"/>
            <a:ext cx="5052054" cy="45143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0499" y="-37624"/>
            <a:ext cx="4762500" cy="47625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4716016" y="404664"/>
            <a:ext cx="4176464" cy="17281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клетки изображены на слайде?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0" y="4581128"/>
            <a:ext cx="4211960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Клетки эпителия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528665" y="1484784"/>
            <a:ext cx="4608512" cy="9361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Клетки крови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716016" y="404664"/>
            <a:ext cx="4176464" cy="17281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клетка?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95536" y="2564904"/>
            <a:ext cx="8496944" cy="23762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Кле́тка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структурно-функциональная элементарная единица строения и жизнедеятельности всех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организмов.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2753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5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5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-6912"/>
            <a:ext cx="7515272" cy="6864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036496" cy="4522514"/>
          </a:xfrm>
        </p:spPr>
        <p:txBody>
          <a:bodyPr>
            <a:noAutofit/>
          </a:bodyPr>
          <a:lstStyle/>
          <a:p>
            <a:r>
              <a:rPr lang="ru-RU" sz="8000" dirty="0" smtClean="0">
                <a:latin typeface="Times New Roman"/>
              </a:rPr>
              <a:t/>
            </a:r>
            <a:br>
              <a:rPr lang="ru-RU" sz="8000" dirty="0" smtClean="0">
                <a:latin typeface="Times New Roman"/>
              </a:rPr>
            </a:br>
            <a:r>
              <a:rPr lang="ru-RU" sz="8000" dirty="0" smtClean="0">
                <a:latin typeface="Times New Roman"/>
              </a:rPr>
              <a:t>Клеточное </a:t>
            </a:r>
            <a:r>
              <a:rPr lang="ru-RU" sz="8000" dirty="0">
                <a:latin typeface="Times New Roman"/>
              </a:rPr>
              <a:t>строение организма.</a:t>
            </a:r>
            <a:r>
              <a:rPr lang="ru-RU" sz="8000" dirty="0"/>
              <a:t/>
            </a:r>
            <a:br>
              <a:rPr lang="ru-RU" sz="8000" dirty="0"/>
            </a:br>
            <a:endParaRPr lang="ru-RU" sz="8000" dirty="0"/>
          </a:p>
        </p:txBody>
      </p:sp>
    </p:spTree>
    <p:extLst>
      <p:ext uri="{BB962C8B-B14F-4D97-AF65-F5344CB8AC3E}">
        <p14:creationId xmlns:p14="http://schemas.microsoft.com/office/powerpoint/2010/main" val="1358964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41300" y="1255713"/>
            <a:ext cx="8713788" cy="10445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3200" dirty="0" smtClean="0">
                <a:solidFill>
                  <a:srgbClr val="FFFFFF"/>
                </a:solidFill>
                <a:latin typeface="Times New Roman" pitchFamily="18" charset="0"/>
                <a:cs typeface="Calibri" pitchFamily="34" charset="0"/>
              </a:rPr>
              <a:t>Особенности клеточного строения организма</a:t>
            </a:r>
            <a:endParaRPr lang="ru-RU" altLang="ru-RU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051050" y="260350"/>
            <a:ext cx="4897438" cy="7207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мы узнаем?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339975" y="4149725"/>
            <a:ext cx="4905375" cy="72072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Чему мы научимся?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41300" y="5157788"/>
            <a:ext cx="8713788" cy="91440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Характеризовать основные органоиды клетки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41300" y="2636839"/>
            <a:ext cx="8713788" cy="10801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¡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¡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ru-RU" alt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Структуры, функции, деление клетки</a:t>
            </a:r>
          </a:p>
        </p:txBody>
      </p:sp>
    </p:spTree>
    <p:extLst>
      <p:ext uri="{BB962C8B-B14F-4D97-AF65-F5344CB8AC3E}">
        <p14:creationId xmlns:p14="http://schemas.microsoft.com/office/powerpoint/2010/main" val="2851049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  <p:bldP spid="3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3190875"/>
            <a:ext cx="5715000" cy="366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57636"/>
            <a:ext cx="3419872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588224" y="6165304"/>
            <a:ext cx="2555776" cy="6926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Нервные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6309320"/>
            <a:ext cx="3419872" cy="5486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Мышечные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"/>
            <a:ext cx="4376753" cy="3457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-1" y="2852936"/>
            <a:ext cx="2843809" cy="604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Жировые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6752" y="0"/>
            <a:ext cx="4767248" cy="3155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376752" y="2708920"/>
            <a:ext cx="4767248" cy="5183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Клетки эпителия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2930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32040" y="274638"/>
            <a:ext cx="3960440" cy="922114"/>
          </a:xfrm>
        </p:spPr>
        <p:txBody>
          <a:bodyPr>
            <a:normAutofit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Размеры клеток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626060"/>
            <a:ext cx="5220072" cy="4231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517662" y="1988840"/>
            <a:ext cx="4626338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Тромбоциты  - 2–7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мкм 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4517663" cy="3391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332765"/>
            <a:ext cx="4427985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3140968"/>
            <a:ext cx="4427984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Яйцеклетка -до 140 мкм  </a:t>
            </a:r>
          </a:p>
        </p:txBody>
      </p:sp>
    </p:spTree>
    <p:extLst>
      <p:ext uri="{BB962C8B-B14F-4D97-AF65-F5344CB8AC3E}">
        <p14:creationId xmlns:p14="http://schemas.microsoft.com/office/powerpoint/2010/main" val="272552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303" y="620688"/>
            <a:ext cx="8568951" cy="6130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87624" y="116632"/>
            <a:ext cx="7128792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Единый план строения: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0805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>
                <a:latin typeface="Times New Roman"/>
                <a:ea typeface="Calibri"/>
              </a:rPr>
              <a:t>Органоиды клетки</a:t>
            </a:r>
            <a:endParaRPr lang="ru-RU" sz="36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84163232"/>
              </p:ext>
            </p:extLst>
          </p:nvPr>
        </p:nvGraphicFramePr>
        <p:xfrm>
          <a:off x="107505" y="1600200"/>
          <a:ext cx="8856984" cy="39684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84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202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523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Органоид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Особенности строения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Функции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Эндоплазматическая </a:t>
                      </a: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сеть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Рибосомы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Аппарат Гольджи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Митохондрии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Лизосомы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Клеточный центр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3701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483" y="0"/>
            <a:ext cx="9167483" cy="6374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9779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385</Words>
  <Application>Microsoft Office PowerPoint</Application>
  <PresentationFormat>Экран (4:3)</PresentationFormat>
  <Paragraphs>74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Mistral</vt:lpstr>
      <vt:lpstr>Times New Roman</vt:lpstr>
      <vt:lpstr>Тема Office</vt:lpstr>
      <vt:lpstr>Презентация PowerPoint</vt:lpstr>
      <vt:lpstr>Презентация PowerPoint</vt:lpstr>
      <vt:lpstr> Клеточное строение организма. </vt:lpstr>
      <vt:lpstr>Презентация PowerPoint</vt:lpstr>
      <vt:lpstr>Презентация PowerPoint</vt:lpstr>
      <vt:lpstr>Размеры клеток</vt:lpstr>
      <vt:lpstr>Презентация PowerPoint</vt:lpstr>
      <vt:lpstr>Органоиды клетки</vt:lpstr>
      <vt:lpstr>Презентация PowerPoint</vt:lpstr>
      <vt:lpstr>Синквейн на тему: «Клетка» </vt:lpstr>
      <vt:lpstr>Домашнее  задание:</vt:lpstr>
      <vt:lpstr>Презентация PowerPoint</vt:lpstr>
      <vt:lpstr>Презентация PowerPoint</vt:lpstr>
      <vt:lpstr>Источники: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</cp:lastModifiedBy>
  <cp:revision>58</cp:revision>
  <dcterms:created xsi:type="dcterms:W3CDTF">2016-09-19T16:32:28Z</dcterms:created>
  <dcterms:modified xsi:type="dcterms:W3CDTF">2017-03-20T10:22:34Z</dcterms:modified>
</cp:coreProperties>
</file>