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5"/>
  </p:notesMasterIdLst>
  <p:sldIdLst>
    <p:sldId id="290" r:id="rId3"/>
    <p:sldId id="293" r:id="rId4"/>
    <p:sldId id="299" r:id="rId5"/>
    <p:sldId id="294" r:id="rId6"/>
    <p:sldId id="295" r:id="rId7"/>
    <p:sldId id="296" r:id="rId8"/>
    <p:sldId id="297" r:id="rId9"/>
    <p:sldId id="298" r:id="rId10"/>
    <p:sldId id="313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46"/>
    <a:srgbClr val="A2D699"/>
    <a:srgbClr val="E4F4E4"/>
    <a:srgbClr val="8BD18B"/>
    <a:srgbClr val="CBEBCB"/>
    <a:srgbClr val="0033CC"/>
    <a:srgbClr val="FFFFFF"/>
    <a:srgbClr val="9F9BF7"/>
    <a:srgbClr val="CDC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1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498F6-C846-403E-955B-0A07AA2519B8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C55707-7E58-42DD-9558-76E3D57375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46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B53D11-7499-48EE-A84F-1789C05E8C48}" type="slidenum">
              <a:rPr lang="ru-RU" smtClean="0">
                <a:solidFill>
                  <a:prstClr val="black"/>
                </a:solidFill>
                <a:latin typeface="Arial" pitchFamily="34" charset="0"/>
              </a:rPr>
              <a:pPr/>
              <a:t>2</a:t>
            </a:fld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858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B53D11-7499-48EE-A84F-1789C05E8C48}" type="slidenum">
              <a:rPr lang="ru-RU" smtClean="0">
                <a:solidFill>
                  <a:prstClr val="black"/>
                </a:solidFill>
                <a:latin typeface="Arial" pitchFamily="34" charset="0"/>
              </a:rPr>
              <a:pPr/>
              <a:t>3</a:t>
            </a:fld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534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B53D11-7499-48EE-A84F-1789C05E8C48}" type="slidenum">
              <a:rPr lang="ru-RU" smtClean="0">
                <a:solidFill>
                  <a:prstClr val="black"/>
                </a:solidFill>
                <a:latin typeface="Arial" pitchFamily="34" charset="0"/>
              </a:rPr>
              <a:pPr/>
              <a:t>4</a:t>
            </a:fld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333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B53D11-7499-48EE-A84F-1789C05E8C48}" type="slidenum">
              <a:rPr lang="ru-RU" smtClean="0">
                <a:solidFill>
                  <a:prstClr val="black"/>
                </a:solidFill>
                <a:latin typeface="Arial" pitchFamily="34" charset="0"/>
              </a:rPr>
              <a:pPr/>
              <a:t>5</a:t>
            </a:fld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687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B53D11-7499-48EE-A84F-1789C05E8C48}" type="slidenum">
              <a:rPr lang="ru-RU" smtClean="0">
                <a:solidFill>
                  <a:prstClr val="black"/>
                </a:solidFill>
                <a:latin typeface="Arial" pitchFamily="34" charset="0"/>
              </a:rPr>
              <a:pPr/>
              <a:t>6</a:t>
            </a:fld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166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B53D11-7499-48EE-A84F-1789C05E8C48}" type="slidenum">
              <a:rPr lang="ru-RU" smtClean="0">
                <a:solidFill>
                  <a:prstClr val="black"/>
                </a:solidFill>
                <a:latin typeface="Arial" pitchFamily="34" charset="0"/>
              </a:rPr>
              <a:pPr/>
              <a:t>7</a:t>
            </a:fld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357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B53D11-7499-48EE-A84F-1789C05E8C48}" type="slidenum">
              <a:rPr lang="ru-RU" smtClean="0">
                <a:solidFill>
                  <a:prstClr val="black"/>
                </a:solidFill>
                <a:latin typeface="Arial" pitchFamily="34" charset="0"/>
              </a:rPr>
              <a:pPr/>
              <a:t>8</a:t>
            </a:fld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761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B53D11-7499-48EE-A84F-1789C05E8C48}" type="slidenum">
              <a:rPr lang="ru-RU" smtClean="0">
                <a:solidFill>
                  <a:prstClr val="black"/>
                </a:solidFill>
                <a:latin typeface="Arial" pitchFamily="34" charset="0"/>
              </a:rPr>
              <a:pPr/>
              <a:t>9</a:t>
            </a:fld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1887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B53D11-7499-48EE-A84F-1789C05E8C48}" type="slidenum">
              <a:rPr lang="ru-RU" smtClean="0">
                <a:solidFill>
                  <a:prstClr val="black"/>
                </a:solidFill>
                <a:latin typeface="Arial" pitchFamily="34" charset="0"/>
              </a:rPr>
              <a:pPr/>
              <a:t>22</a:t>
            </a:fld>
            <a:endParaRPr lang="ru-RU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717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09457-0199-4251-9158-273A77D2EE47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78784-C7E9-4861-8DD7-78100C355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30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09457-0199-4251-9158-273A77D2EE47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78784-C7E9-4861-8DD7-78100C355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382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09457-0199-4251-9158-273A77D2EE47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78784-C7E9-4861-8DD7-78100C355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4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 l="10000" t="15000" r="10000" b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1AF99-BEB7-4123-874F-A4836FC76C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7A3DE-D6F5-4A06-8654-E984956CBB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41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1AF99-BEB7-4123-874F-A4836FC76C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7A3DE-D6F5-4A06-8654-E984956CBB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52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1AF99-BEB7-4123-874F-A4836FC76C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7A3DE-D6F5-4A06-8654-E984956CBB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07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1AF99-BEB7-4123-874F-A4836FC76C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7A3DE-D6F5-4A06-8654-E984956CBB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92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1AF99-BEB7-4123-874F-A4836FC76C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7A3DE-D6F5-4A06-8654-E984956CBB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54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1AF99-BEB7-4123-874F-A4836FC76C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7A3DE-D6F5-4A06-8654-E984956CBB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38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 l="12000" t="8000" r="12000" b="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1AF99-BEB7-4123-874F-A4836FC76C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7A3DE-D6F5-4A06-8654-E984956CBB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E4F4E4"/>
              </a:gs>
              <a:gs pos="74000">
                <a:schemeClr val="accent6">
                  <a:lumMod val="45000"/>
                  <a:lumOff val="55000"/>
                </a:schemeClr>
              </a:gs>
              <a:gs pos="100000">
                <a:srgbClr val="8BD18B"/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63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1AF99-BEB7-4123-874F-A4836FC76C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7A3DE-D6F5-4A06-8654-E984956CBB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21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09457-0199-4251-9158-273A77D2EE47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78784-C7E9-4861-8DD7-78100C355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883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1AF99-BEB7-4123-874F-A4836FC76C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7A3DE-D6F5-4A06-8654-E984956CBB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67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1AF99-BEB7-4123-874F-A4836FC76C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7A3DE-D6F5-4A06-8654-E984956CBB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11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1AF99-BEB7-4123-874F-A4836FC76C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7A3DE-D6F5-4A06-8654-E984956CBB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66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09457-0199-4251-9158-273A77D2EE47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78784-C7E9-4861-8DD7-78100C355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60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09457-0199-4251-9158-273A77D2EE47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78784-C7E9-4861-8DD7-78100C355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51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09457-0199-4251-9158-273A77D2EE47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78784-C7E9-4861-8DD7-78100C355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71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09457-0199-4251-9158-273A77D2EE47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78784-C7E9-4861-8DD7-78100C355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89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09457-0199-4251-9158-273A77D2EE47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78784-C7E9-4861-8DD7-78100C355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09457-0199-4251-9158-273A77D2EE47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78784-C7E9-4861-8DD7-78100C355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58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09457-0199-4251-9158-273A77D2EE47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78784-C7E9-4861-8DD7-78100C355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32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09457-0199-4251-9158-273A77D2EE47}" type="datetimeFigureOut">
              <a:rPr lang="ru-RU" smtClean="0"/>
              <a:t>20.03.2017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78784-C7E9-4861-8DD7-78100C355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59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1AF99-BEB7-4123-874F-A4836FC76C4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7A3DE-D6F5-4A06-8654-E984956CBB4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373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plotka.ru/wp-content/uploads/2013/09/opyata.jpg" TargetMode="External"/><Relationship Id="rId13" Type="http://schemas.openxmlformats.org/officeDocument/2006/relationships/hyperlink" Target="http://crosti.ru/patterns/00/0d/64/4fa4e457b9/picture.jpg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://esprado.com/upload/catalog_item/012/611.jpg" TargetMode="External"/><Relationship Id="rId12" Type="http://schemas.openxmlformats.org/officeDocument/2006/relationships/hyperlink" Target="http://files.seti.ee/canecorso/kartinki/2013/sept/grib/9.jp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eb-mama.ru/upload/images/post/218/9281_54e1f49a13aae_24094377.jpg" TargetMode="External"/><Relationship Id="rId11" Type="http://schemas.openxmlformats.org/officeDocument/2006/relationships/hyperlink" Target="http://www.udec.ru/images/11608a-3.jpg" TargetMode="External"/><Relationship Id="rId5" Type="http://schemas.openxmlformats.org/officeDocument/2006/relationships/image" Target="../media/image18.png"/><Relationship Id="rId10" Type="http://schemas.openxmlformats.org/officeDocument/2006/relationships/hyperlink" Target="http://ya-gribnik.ru/images/podberezovik/9.jpg" TargetMode="External"/><Relationship Id="rId4" Type="http://schemas.openxmlformats.org/officeDocument/2006/relationships/slide" Target="slide1.xml"/><Relationship Id="rId9" Type="http://schemas.openxmlformats.org/officeDocument/2006/relationships/hyperlink" Target="http://s00.yaplakal.com/pics/pics_original/8/1/9/7699918.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2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3.jp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4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5.jp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6.jp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5"/>
          <p:cNvSpPr>
            <a:spLocks noChangeArrowheads="1"/>
          </p:cNvSpPr>
          <p:nvPr/>
        </p:nvSpPr>
        <p:spPr bwMode="auto">
          <a:xfrm>
            <a:off x="-22142" y="0"/>
            <a:ext cx="9166142" cy="544924"/>
          </a:xfrm>
          <a:prstGeom prst="rect">
            <a:avLst/>
          </a:prstGeom>
          <a:gradFill rotWithShape="1">
            <a:gsLst>
              <a:gs pos="0">
                <a:srgbClr val="FFFFFF">
                  <a:tint val="50000"/>
                  <a:satMod val="300000"/>
                </a:srgbClr>
              </a:gs>
              <a:gs pos="35000">
                <a:srgbClr val="FFFFFF">
                  <a:tint val="37000"/>
                  <a:satMod val="300000"/>
                </a:srgbClr>
              </a:gs>
              <a:gs pos="100000">
                <a:srgbClr val="FFFFFF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400" b="1" kern="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МКОУ «</a:t>
            </a:r>
            <a:r>
              <a:rPr kumimoji="1" lang="ru-RU" sz="1400" b="1" kern="0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Цунимахинская</a:t>
            </a:r>
            <a:r>
              <a:rPr kumimoji="1" lang="ru-RU" sz="1400" b="1" kern="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</a:t>
            </a:r>
            <a:r>
              <a:rPr kumimoji="1" lang="en-US" sz="1400" b="1" kern="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OO</a:t>
            </a:r>
            <a:r>
              <a:rPr kumimoji="1" lang="ru-RU" sz="1400" b="1" kern="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Ш» </a:t>
            </a:r>
            <a:r>
              <a:rPr kumimoji="1" lang="ru-RU" sz="1400" b="1" kern="0" dirty="0" err="1" smtClean="0">
                <a:solidFill>
                  <a:srgbClr val="002060"/>
                </a:solidFill>
                <a:latin typeface="Arial" charset="0"/>
                <a:cs typeface="Arial" charset="0"/>
              </a:rPr>
              <a:t>Акушинского</a:t>
            </a:r>
            <a:r>
              <a:rPr kumimoji="1" lang="ru-RU" sz="1400" b="1" kern="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района</a:t>
            </a:r>
            <a:endParaRPr kumimoji="1" lang="ru-RU" sz="1400" b="1" kern="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22142" y="6155267"/>
            <a:ext cx="435799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Магомедов</a:t>
            </a:r>
            <a:r>
              <a:rPr kumimoji="0" lang="ru-RU" sz="1400" b="1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Мус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sz="1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Идрисович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учитель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биологии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685483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kern="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Интерактивная игра</a:t>
            </a:r>
            <a:endParaRPr lang="ru-RU" sz="4000" b="1" kern="0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7929554" y="6333173"/>
            <a:ext cx="1214446" cy="484632"/>
          </a:xfrm>
          <a:prstGeom prst="rightArrow">
            <a:avLst/>
          </a:prstGeom>
          <a:solidFill>
            <a:schemeClr val="accent5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ВПЕРЁД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8" name="Рисунок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4071" y="6151199"/>
            <a:ext cx="707679" cy="71086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9290" y="1393369"/>
            <a:ext cx="9144000" cy="245605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9600" b="1" kern="0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enuet script" panose="02000503030000020003" pitchFamily="2" charset="0"/>
              </a:rPr>
              <a:t>Путешествие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9600" b="1" kern="0" spc="50" dirty="0" smtClean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enuet script" panose="02000503030000020003" pitchFamily="2" charset="0"/>
              </a:rPr>
              <a:t>в</a:t>
            </a:r>
            <a:r>
              <a:rPr lang="ru-RU" sz="9600" b="1" kern="0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enuet script" panose="02000503030000020003" pitchFamily="2" charset="0"/>
              </a:rPr>
              <a:t> </a:t>
            </a:r>
            <a:r>
              <a:rPr lang="ru-RU" sz="9600" b="1" kern="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enuet script" panose="02000503030000020003" pitchFamily="2" charset="0"/>
              </a:rPr>
              <a:t>Грибное</a:t>
            </a:r>
            <a:r>
              <a:rPr lang="ru-RU" sz="9600" b="1" kern="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enuet script" panose="02000503030000020003" pitchFamily="2" charset="0"/>
              </a:rPr>
              <a:t> </a:t>
            </a:r>
            <a:r>
              <a:rPr lang="ru-RU" sz="9600" b="1" kern="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enuet script" panose="02000503030000020003" pitchFamily="2" charset="0"/>
              </a:rPr>
              <a:t>царство</a:t>
            </a:r>
            <a:endParaRPr lang="ru-RU" sz="9600" b="1" kern="0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enuet script" panose="02000503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89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Freeform 6"/>
          <p:cNvSpPr>
            <a:spLocks/>
          </p:cNvSpPr>
          <p:nvPr/>
        </p:nvSpPr>
        <p:spPr bwMode="auto">
          <a:xfrm>
            <a:off x="1217083" y="575734"/>
            <a:ext cx="2054468" cy="1576332"/>
          </a:xfrm>
          <a:custGeom>
            <a:avLst/>
            <a:gdLst>
              <a:gd name="T0" fmla="*/ 108 w 423"/>
              <a:gd name="T1" fmla="*/ 381 h 395"/>
              <a:gd name="T2" fmla="*/ 90 w 423"/>
              <a:gd name="T3" fmla="*/ 344 h 395"/>
              <a:gd name="T4" fmla="*/ 148 w 423"/>
              <a:gd name="T5" fmla="*/ 341 h 395"/>
              <a:gd name="T6" fmla="*/ 165 w 423"/>
              <a:gd name="T7" fmla="*/ 361 h 395"/>
              <a:gd name="T8" fmla="*/ 149 w 423"/>
              <a:gd name="T9" fmla="*/ 382 h 395"/>
              <a:gd name="T10" fmla="*/ 160 w 423"/>
              <a:gd name="T11" fmla="*/ 392 h 395"/>
              <a:gd name="T12" fmla="*/ 353 w 423"/>
              <a:gd name="T13" fmla="*/ 395 h 395"/>
              <a:gd name="T14" fmla="*/ 352 w 423"/>
              <a:gd name="T15" fmla="*/ 286 h 395"/>
              <a:gd name="T16" fmla="*/ 382 w 423"/>
              <a:gd name="T17" fmla="*/ 294 h 395"/>
              <a:gd name="T18" fmla="*/ 409 w 423"/>
              <a:gd name="T19" fmla="*/ 272 h 395"/>
              <a:gd name="T20" fmla="*/ 416 w 423"/>
              <a:gd name="T21" fmla="*/ 230 h 395"/>
              <a:gd name="T22" fmla="*/ 387 w 423"/>
              <a:gd name="T23" fmla="*/ 235 h 395"/>
              <a:gd name="T24" fmla="*/ 356 w 423"/>
              <a:gd name="T25" fmla="*/ 225 h 395"/>
              <a:gd name="T26" fmla="*/ 355 w 423"/>
              <a:gd name="T27" fmla="*/ 154 h 395"/>
              <a:gd name="T28" fmla="*/ 351 w 423"/>
              <a:gd name="T29" fmla="*/ 0 h 395"/>
              <a:gd name="T30" fmla="*/ 0 w 423"/>
              <a:gd name="T31" fmla="*/ 0 h 395"/>
              <a:gd name="T32" fmla="*/ 0 w 423"/>
              <a:gd name="T33" fmla="*/ 390 h 395"/>
              <a:gd name="T34" fmla="*/ 108 w 423"/>
              <a:gd name="T35" fmla="*/ 381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0" y="0"/>
            <a:ext cx="9144000" cy="6856073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210" y="5869219"/>
            <a:ext cx="8976730" cy="39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7800" algn="just">
              <a:lnSpc>
                <a:spcPct val="80000"/>
              </a:lnSpc>
            </a:pPr>
            <a:r>
              <a:rPr lang="ru-RU" sz="2400" dirty="0">
                <a:solidFill>
                  <a:prstClr val="black"/>
                </a:solidFill>
                <a:ea typeface="Times New Roman" panose="02020603050405020304" pitchFamily="18" charset="0"/>
              </a:rPr>
              <a:t>Б - </a:t>
            </a:r>
            <a:r>
              <a:rPr lang="ru-RU" sz="24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лихенология</a:t>
            </a:r>
            <a:endParaRPr lang="ru-RU" sz="2400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9209" y="5273315"/>
            <a:ext cx="8976731" cy="39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580" algn="just">
              <a:lnSpc>
                <a:spcPct val="80000"/>
              </a:lnSpc>
            </a:pPr>
            <a:r>
              <a:rPr lang="ru-RU" sz="2400" dirty="0">
                <a:solidFill>
                  <a:prstClr val="black"/>
                </a:solidFill>
                <a:ea typeface="Times New Roman" panose="02020603050405020304" pitchFamily="18" charset="0"/>
              </a:rPr>
              <a:t>1. </a:t>
            </a:r>
            <a:r>
              <a:rPr lang="ru-RU" sz="24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Наука, изучающая грибы, называется:</a:t>
            </a:r>
            <a:endParaRPr lang="ru-RU" sz="2400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5688" y="5572119"/>
            <a:ext cx="8980251" cy="39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7800" algn="just">
              <a:lnSpc>
                <a:spcPct val="80000"/>
              </a:lnSpc>
            </a:pPr>
            <a:r>
              <a:rPr lang="ru-RU" sz="2400" dirty="0">
                <a:solidFill>
                  <a:prstClr val="black"/>
                </a:solidFill>
                <a:ea typeface="Times New Roman" panose="02020603050405020304" pitchFamily="18" charset="0"/>
              </a:rPr>
              <a:t>А - </a:t>
            </a:r>
            <a:r>
              <a:rPr lang="ru-RU" sz="24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микробиология</a:t>
            </a:r>
            <a:endParaRPr lang="ru-RU" sz="2400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5687" y="6154556"/>
            <a:ext cx="8980251" cy="39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7800" algn="just">
              <a:lnSpc>
                <a:spcPct val="80000"/>
              </a:lnSpc>
            </a:pPr>
            <a:r>
              <a:rPr lang="ru-RU" sz="2400" dirty="0">
                <a:solidFill>
                  <a:prstClr val="black"/>
                </a:solidFill>
                <a:ea typeface="Times New Roman" panose="02020603050405020304" pitchFamily="18" charset="0"/>
              </a:rPr>
              <a:t>В - </a:t>
            </a:r>
            <a:r>
              <a:rPr lang="ru-RU" sz="24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микология</a:t>
            </a:r>
            <a:endParaRPr lang="ru-RU" sz="2400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5688" y="6439893"/>
            <a:ext cx="8980250" cy="39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7800" algn="just">
              <a:lnSpc>
                <a:spcPct val="80000"/>
              </a:lnSpc>
            </a:pPr>
            <a:r>
              <a:rPr lang="ru-RU" sz="2400" dirty="0">
                <a:solidFill>
                  <a:prstClr val="black"/>
                </a:solidFill>
                <a:ea typeface="Times New Roman" panose="02020603050405020304" pitchFamily="18" charset="0"/>
              </a:rPr>
              <a:t>Г - </a:t>
            </a:r>
            <a:r>
              <a:rPr lang="ru-RU" sz="24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альгология</a:t>
            </a:r>
            <a:endParaRPr lang="ru-RU" sz="2400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  <p:sp>
        <p:nvSpPr>
          <p:cNvPr id="11" name="Стрелка вправо 10">
            <a:hlinkClick r:id="" action="ppaction://hlinkshowjump?jump=nextslide"/>
          </p:cNvPr>
          <p:cNvSpPr/>
          <p:nvPr/>
        </p:nvSpPr>
        <p:spPr>
          <a:xfrm>
            <a:off x="7929554" y="6333173"/>
            <a:ext cx="1214446" cy="484632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ВПЕРЁД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07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Freeform 6"/>
          <p:cNvSpPr>
            <a:spLocks/>
          </p:cNvSpPr>
          <p:nvPr/>
        </p:nvSpPr>
        <p:spPr bwMode="auto">
          <a:xfrm>
            <a:off x="1217083" y="575734"/>
            <a:ext cx="2054468" cy="1576332"/>
          </a:xfrm>
          <a:custGeom>
            <a:avLst/>
            <a:gdLst>
              <a:gd name="T0" fmla="*/ 108 w 423"/>
              <a:gd name="T1" fmla="*/ 381 h 395"/>
              <a:gd name="T2" fmla="*/ 90 w 423"/>
              <a:gd name="T3" fmla="*/ 344 h 395"/>
              <a:gd name="T4" fmla="*/ 148 w 423"/>
              <a:gd name="T5" fmla="*/ 341 h 395"/>
              <a:gd name="T6" fmla="*/ 165 w 423"/>
              <a:gd name="T7" fmla="*/ 361 h 395"/>
              <a:gd name="T8" fmla="*/ 149 w 423"/>
              <a:gd name="T9" fmla="*/ 382 h 395"/>
              <a:gd name="T10" fmla="*/ 160 w 423"/>
              <a:gd name="T11" fmla="*/ 392 h 395"/>
              <a:gd name="T12" fmla="*/ 353 w 423"/>
              <a:gd name="T13" fmla="*/ 395 h 395"/>
              <a:gd name="T14" fmla="*/ 352 w 423"/>
              <a:gd name="T15" fmla="*/ 286 h 395"/>
              <a:gd name="T16" fmla="*/ 382 w 423"/>
              <a:gd name="T17" fmla="*/ 294 h 395"/>
              <a:gd name="T18" fmla="*/ 409 w 423"/>
              <a:gd name="T19" fmla="*/ 272 h 395"/>
              <a:gd name="T20" fmla="*/ 416 w 423"/>
              <a:gd name="T21" fmla="*/ 230 h 395"/>
              <a:gd name="T22" fmla="*/ 387 w 423"/>
              <a:gd name="T23" fmla="*/ 235 h 395"/>
              <a:gd name="T24" fmla="*/ 356 w 423"/>
              <a:gd name="T25" fmla="*/ 225 h 395"/>
              <a:gd name="T26" fmla="*/ 355 w 423"/>
              <a:gd name="T27" fmla="*/ 154 h 395"/>
              <a:gd name="T28" fmla="*/ 351 w 423"/>
              <a:gd name="T29" fmla="*/ 0 h 395"/>
              <a:gd name="T30" fmla="*/ 0 w 423"/>
              <a:gd name="T31" fmla="*/ 0 h 395"/>
              <a:gd name="T32" fmla="*/ 0 w 423"/>
              <a:gd name="T33" fmla="*/ 390 h 395"/>
              <a:gd name="T34" fmla="*/ 108 w 423"/>
              <a:gd name="T35" fmla="*/ 381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mtClean="0">
              <a:solidFill>
                <a:prstClr val="black"/>
              </a:solidFill>
            </a:endParaRPr>
          </a:p>
        </p:txBody>
      </p:sp>
      <p:sp useBgFill="1">
        <p:nvSpPr>
          <p:cNvPr id="5" name="Freeform 8"/>
          <p:cNvSpPr>
            <a:spLocks/>
          </p:cNvSpPr>
          <p:nvPr/>
        </p:nvSpPr>
        <p:spPr bwMode="auto">
          <a:xfrm>
            <a:off x="2878754" y="575734"/>
            <a:ext cx="1830307" cy="1799351"/>
          </a:xfrm>
          <a:custGeom>
            <a:avLst/>
            <a:gdLst>
              <a:gd name="T0" fmla="*/ 13 w 377"/>
              <a:gd name="T1" fmla="*/ 154 h 451"/>
              <a:gd name="T2" fmla="*/ 14 w 377"/>
              <a:gd name="T3" fmla="*/ 225 h 451"/>
              <a:gd name="T4" fmla="*/ 45 w 377"/>
              <a:gd name="T5" fmla="*/ 235 h 451"/>
              <a:gd name="T6" fmla="*/ 74 w 377"/>
              <a:gd name="T7" fmla="*/ 230 h 451"/>
              <a:gd name="T8" fmla="*/ 67 w 377"/>
              <a:gd name="T9" fmla="*/ 272 h 451"/>
              <a:gd name="T10" fmla="*/ 40 w 377"/>
              <a:gd name="T11" fmla="*/ 294 h 451"/>
              <a:gd name="T12" fmla="*/ 10 w 377"/>
              <a:gd name="T13" fmla="*/ 286 h 451"/>
              <a:gd name="T14" fmla="*/ 11 w 377"/>
              <a:gd name="T15" fmla="*/ 395 h 451"/>
              <a:gd name="T16" fmla="*/ 114 w 377"/>
              <a:gd name="T17" fmla="*/ 397 h 451"/>
              <a:gd name="T18" fmla="*/ 137 w 377"/>
              <a:gd name="T19" fmla="*/ 410 h 451"/>
              <a:gd name="T20" fmla="*/ 129 w 377"/>
              <a:gd name="T21" fmla="*/ 436 h 451"/>
              <a:gd name="T22" fmla="*/ 178 w 377"/>
              <a:gd name="T23" fmla="*/ 443 h 451"/>
              <a:gd name="T24" fmla="*/ 180 w 377"/>
              <a:gd name="T25" fmla="*/ 406 h 451"/>
              <a:gd name="T26" fmla="*/ 224 w 377"/>
              <a:gd name="T27" fmla="*/ 387 h 451"/>
              <a:gd name="T28" fmla="*/ 363 w 377"/>
              <a:gd name="T29" fmla="*/ 393 h 451"/>
              <a:gd name="T30" fmla="*/ 368 w 377"/>
              <a:gd name="T31" fmla="*/ 207 h 451"/>
              <a:gd name="T32" fmla="*/ 350 w 377"/>
              <a:gd name="T33" fmla="*/ 185 h 451"/>
              <a:gd name="T34" fmla="*/ 318 w 377"/>
              <a:gd name="T35" fmla="*/ 175 h 451"/>
              <a:gd name="T36" fmla="*/ 345 w 377"/>
              <a:gd name="T37" fmla="*/ 127 h 451"/>
              <a:gd name="T38" fmla="*/ 367 w 377"/>
              <a:gd name="T39" fmla="*/ 87 h 451"/>
              <a:gd name="T40" fmla="*/ 354 w 377"/>
              <a:gd name="T41" fmla="*/ 0 h 451"/>
              <a:gd name="T42" fmla="*/ 9 w 377"/>
              <a:gd name="T43" fmla="*/ 0 h 451"/>
              <a:gd name="T44" fmla="*/ 13 w 377"/>
              <a:gd name="T45" fmla="*/ 154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0" y="0"/>
            <a:ext cx="9144000" cy="6856073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210" y="5869219"/>
            <a:ext cx="8976730" cy="39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7800" algn="just">
              <a:lnSpc>
                <a:spcPct val="80000"/>
              </a:lnSpc>
            </a:pPr>
            <a:r>
              <a:rPr lang="ru-RU" sz="2400" dirty="0">
                <a:solidFill>
                  <a:prstClr val="black"/>
                </a:solidFill>
                <a:ea typeface="Times New Roman" panose="02020603050405020304" pitchFamily="18" charset="0"/>
              </a:rPr>
              <a:t>Б </a:t>
            </a:r>
            <a:r>
              <a:rPr lang="ru-RU" sz="24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– высшим растениям</a:t>
            </a:r>
            <a:endParaRPr lang="ru-RU" sz="2400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209" y="5273315"/>
            <a:ext cx="8976731" cy="39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580" algn="just">
              <a:lnSpc>
                <a:spcPct val="80000"/>
              </a:lnSpc>
            </a:pPr>
            <a:r>
              <a:rPr lang="ru-RU" sz="24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2. Грибы относят к:</a:t>
            </a:r>
            <a:endParaRPr lang="ru-RU" sz="2400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688" y="5572119"/>
            <a:ext cx="8980251" cy="39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7800" algn="just">
              <a:lnSpc>
                <a:spcPct val="80000"/>
              </a:lnSpc>
            </a:pPr>
            <a:r>
              <a:rPr lang="ru-RU" sz="2400" dirty="0">
                <a:solidFill>
                  <a:prstClr val="black"/>
                </a:solidFill>
                <a:ea typeface="Times New Roman" panose="02020603050405020304" pitchFamily="18" charset="0"/>
              </a:rPr>
              <a:t>А </a:t>
            </a:r>
            <a:r>
              <a:rPr lang="ru-RU" sz="24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– симбиотическим организмам</a:t>
            </a:r>
            <a:endParaRPr lang="ru-RU" sz="2400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687" y="6154556"/>
            <a:ext cx="8980251" cy="39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7800" algn="just">
              <a:lnSpc>
                <a:spcPct val="80000"/>
              </a:lnSpc>
            </a:pPr>
            <a:r>
              <a:rPr lang="ru-RU" sz="2400" dirty="0">
                <a:solidFill>
                  <a:prstClr val="black"/>
                </a:solidFill>
                <a:ea typeface="Times New Roman" panose="02020603050405020304" pitchFamily="18" charset="0"/>
              </a:rPr>
              <a:t>В </a:t>
            </a:r>
            <a:r>
              <a:rPr lang="ru-RU" sz="24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– низшим растениям</a:t>
            </a:r>
            <a:endParaRPr lang="ru-RU" sz="2400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688" y="6439893"/>
            <a:ext cx="8980250" cy="39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7800" algn="just">
              <a:lnSpc>
                <a:spcPct val="80000"/>
              </a:lnSpc>
            </a:pPr>
            <a:r>
              <a:rPr lang="ru-RU" sz="2400" dirty="0">
                <a:solidFill>
                  <a:prstClr val="black"/>
                </a:solidFill>
                <a:ea typeface="Times New Roman" panose="02020603050405020304" pitchFamily="18" charset="0"/>
              </a:rPr>
              <a:t>Г </a:t>
            </a:r>
            <a:r>
              <a:rPr lang="ru-RU" sz="24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– самостоятельному царству организмов</a:t>
            </a:r>
            <a:endParaRPr lang="ru-RU" sz="2400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  <p:sp>
        <p:nvSpPr>
          <p:cNvPr id="13" name="Стрелка вправо 12">
            <a:hlinkClick r:id="" action="ppaction://hlinkshowjump?jump=nextslide"/>
          </p:cNvPr>
          <p:cNvSpPr/>
          <p:nvPr/>
        </p:nvSpPr>
        <p:spPr>
          <a:xfrm>
            <a:off x="7929554" y="6333173"/>
            <a:ext cx="1214446" cy="484632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ВПЕРЁД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360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Freeform 6"/>
          <p:cNvSpPr>
            <a:spLocks/>
          </p:cNvSpPr>
          <p:nvPr/>
        </p:nvSpPr>
        <p:spPr bwMode="auto">
          <a:xfrm>
            <a:off x="1217083" y="575734"/>
            <a:ext cx="2054468" cy="1576332"/>
          </a:xfrm>
          <a:custGeom>
            <a:avLst/>
            <a:gdLst>
              <a:gd name="T0" fmla="*/ 108 w 423"/>
              <a:gd name="T1" fmla="*/ 381 h 395"/>
              <a:gd name="T2" fmla="*/ 90 w 423"/>
              <a:gd name="T3" fmla="*/ 344 h 395"/>
              <a:gd name="T4" fmla="*/ 148 w 423"/>
              <a:gd name="T5" fmla="*/ 341 h 395"/>
              <a:gd name="T6" fmla="*/ 165 w 423"/>
              <a:gd name="T7" fmla="*/ 361 h 395"/>
              <a:gd name="T8" fmla="*/ 149 w 423"/>
              <a:gd name="T9" fmla="*/ 382 h 395"/>
              <a:gd name="T10" fmla="*/ 160 w 423"/>
              <a:gd name="T11" fmla="*/ 392 h 395"/>
              <a:gd name="T12" fmla="*/ 353 w 423"/>
              <a:gd name="T13" fmla="*/ 395 h 395"/>
              <a:gd name="T14" fmla="*/ 352 w 423"/>
              <a:gd name="T15" fmla="*/ 286 h 395"/>
              <a:gd name="T16" fmla="*/ 382 w 423"/>
              <a:gd name="T17" fmla="*/ 294 h 395"/>
              <a:gd name="T18" fmla="*/ 409 w 423"/>
              <a:gd name="T19" fmla="*/ 272 h 395"/>
              <a:gd name="T20" fmla="*/ 416 w 423"/>
              <a:gd name="T21" fmla="*/ 230 h 395"/>
              <a:gd name="T22" fmla="*/ 387 w 423"/>
              <a:gd name="T23" fmla="*/ 235 h 395"/>
              <a:gd name="T24" fmla="*/ 356 w 423"/>
              <a:gd name="T25" fmla="*/ 225 h 395"/>
              <a:gd name="T26" fmla="*/ 355 w 423"/>
              <a:gd name="T27" fmla="*/ 154 h 395"/>
              <a:gd name="T28" fmla="*/ 351 w 423"/>
              <a:gd name="T29" fmla="*/ 0 h 395"/>
              <a:gd name="T30" fmla="*/ 0 w 423"/>
              <a:gd name="T31" fmla="*/ 0 h 395"/>
              <a:gd name="T32" fmla="*/ 0 w 423"/>
              <a:gd name="T33" fmla="*/ 390 h 395"/>
              <a:gd name="T34" fmla="*/ 108 w 423"/>
              <a:gd name="T35" fmla="*/ 381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mtClean="0">
              <a:solidFill>
                <a:prstClr val="black"/>
              </a:solidFill>
            </a:endParaRPr>
          </a:p>
        </p:txBody>
      </p:sp>
      <p:sp useBgFill="1">
        <p:nvSpPr>
          <p:cNvPr id="5" name="Freeform 8"/>
          <p:cNvSpPr>
            <a:spLocks/>
          </p:cNvSpPr>
          <p:nvPr/>
        </p:nvSpPr>
        <p:spPr bwMode="auto">
          <a:xfrm>
            <a:off x="2878754" y="575734"/>
            <a:ext cx="1830307" cy="1799351"/>
          </a:xfrm>
          <a:custGeom>
            <a:avLst/>
            <a:gdLst>
              <a:gd name="T0" fmla="*/ 13 w 377"/>
              <a:gd name="T1" fmla="*/ 154 h 451"/>
              <a:gd name="T2" fmla="*/ 14 w 377"/>
              <a:gd name="T3" fmla="*/ 225 h 451"/>
              <a:gd name="T4" fmla="*/ 45 w 377"/>
              <a:gd name="T5" fmla="*/ 235 h 451"/>
              <a:gd name="T6" fmla="*/ 74 w 377"/>
              <a:gd name="T7" fmla="*/ 230 h 451"/>
              <a:gd name="T8" fmla="*/ 67 w 377"/>
              <a:gd name="T9" fmla="*/ 272 h 451"/>
              <a:gd name="T10" fmla="*/ 40 w 377"/>
              <a:gd name="T11" fmla="*/ 294 h 451"/>
              <a:gd name="T12" fmla="*/ 10 w 377"/>
              <a:gd name="T13" fmla="*/ 286 h 451"/>
              <a:gd name="T14" fmla="*/ 11 w 377"/>
              <a:gd name="T15" fmla="*/ 395 h 451"/>
              <a:gd name="T16" fmla="*/ 114 w 377"/>
              <a:gd name="T17" fmla="*/ 397 h 451"/>
              <a:gd name="T18" fmla="*/ 137 w 377"/>
              <a:gd name="T19" fmla="*/ 410 h 451"/>
              <a:gd name="T20" fmla="*/ 129 w 377"/>
              <a:gd name="T21" fmla="*/ 436 h 451"/>
              <a:gd name="T22" fmla="*/ 178 w 377"/>
              <a:gd name="T23" fmla="*/ 443 h 451"/>
              <a:gd name="T24" fmla="*/ 180 w 377"/>
              <a:gd name="T25" fmla="*/ 406 h 451"/>
              <a:gd name="T26" fmla="*/ 224 w 377"/>
              <a:gd name="T27" fmla="*/ 387 h 451"/>
              <a:gd name="T28" fmla="*/ 363 w 377"/>
              <a:gd name="T29" fmla="*/ 393 h 451"/>
              <a:gd name="T30" fmla="*/ 368 w 377"/>
              <a:gd name="T31" fmla="*/ 207 h 451"/>
              <a:gd name="T32" fmla="*/ 350 w 377"/>
              <a:gd name="T33" fmla="*/ 185 h 451"/>
              <a:gd name="T34" fmla="*/ 318 w 377"/>
              <a:gd name="T35" fmla="*/ 175 h 451"/>
              <a:gd name="T36" fmla="*/ 345 w 377"/>
              <a:gd name="T37" fmla="*/ 127 h 451"/>
              <a:gd name="T38" fmla="*/ 367 w 377"/>
              <a:gd name="T39" fmla="*/ 87 h 451"/>
              <a:gd name="T40" fmla="*/ 354 w 377"/>
              <a:gd name="T41" fmla="*/ 0 h 451"/>
              <a:gd name="T42" fmla="*/ 9 w 377"/>
              <a:gd name="T43" fmla="*/ 0 h 451"/>
              <a:gd name="T44" fmla="*/ 13 w 377"/>
              <a:gd name="T45" fmla="*/ 154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mtClean="0">
              <a:solidFill>
                <a:prstClr val="black"/>
              </a:solidFill>
            </a:endParaRPr>
          </a:p>
        </p:txBody>
      </p:sp>
      <p:sp useBgFill="1">
        <p:nvSpPr>
          <p:cNvPr id="14" name="Freeform 17"/>
          <p:cNvSpPr>
            <a:spLocks/>
          </p:cNvSpPr>
          <p:nvPr/>
        </p:nvSpPr>
        <p:spPr bwMode="auto">
          <a:xfrm>
            <a:off x="1217083" y="1885121"/>
            <a:ext cx="1826194" cy="2010542"/>
          </a:xfrm>
          <a:custGeom>
            <a:avLst/>
            <a:gdLst>
              <a:gd name="T0" fmla="*/ 121 w 376"/>
              <a:gd name="T1" fmla="*/ 454 h 504"/>
              <a:gd name="T2" fmla="*/ 114 w 376"/>
              <a:gd name="T3" fmla="*/ 480 h 504"/>
              <a:gd name="T4" fmla="*/ 142 w 376"/>
              <a:gd name="T5" fmla="*/ 500 h 504"/>
              <a:gd name="T6" fmla="*/ 191 w 376"/>
              <a:gd name="T7" fmla="*/ 490 h 504"/>
              <a:gd name="T8" fmla="*/ 166 w 376"/>
              <a:gd name="T9" fmla="*/ 453 h 504"/>
              <a:gd name="T10" fmla="*/ 353 w 376"/>
              <a:gd name="T11" fmla="*/ 457 h 504"/>
              <a:gd name="T12" fmla="*/ 358 w 376"/>
              <a:gd name="T13" fmla="*/ 380 h 504"/>
              <a:gd name="T14" fmla="*/ 340 w 376"/>
              <a:gd name="T15" fmla="*/ 389 h 504"/>
              <a:gd name="T16" fmla="*/ 317 w 376"/>
              <a:gd name="T17" fmla="*/ 394 h 504"/>
              <a:gd name="T18" fmla="*/ 311 w 376"/>
              <a:gd name="T19" fmla="*/ 345 h 504"/>
              <a:gd name="T20" fmla="*/ 340 w 376"/>
              <a:gd name="T21" fmla="*/ 341 h 504"/>
              <a:gd name="T22" fmla="*/ 357 w 376"/>
              <a:gd name="T23" fmla="*/ 332 h 504"/>
              <a:gd name="T24" fmla="*/ 352 w 376"/>
              <a:gd name="T25" fmla="*/ 246 h 504"/>
              <a:gd name="T26" fmla="*/ 353 w 376"/>
              <a:gd name="T27" fmla="*/ 67 h 504"/>
              <a:gd name="T28" fmla="*/ 160 w 376"/>
              <a:gd name="T29" fmla="*/ 64 h 504"/>
              <a:gd name="T30" fmla="*/ 149 w 376"/>
              <a:gd name="T31" fmla="*/ 54 h 504"/>
              <a:gd name="T32" fmla="*/ 165 w 376"/>
              <a:gd name="T33" fmla="*/ 33 h 504"/>
              <a:gd name="T34" fmla="*/ 148 w 376"/>
              <a:gd name="T35" fmla="*/ 13 h 504"/>
              <a:gd name="T36" fmla="*/ 90 w 376"/>
              <a:gd name="T37" fmla="*/ 16 h 504"/>
              <a:gd name="T38" fmla="*/ 108 w 376"/>
              <a:gd name="T39" fmla="*/ 53 h 504"/>
              <a:gd name="T40" fmla="*/ 0 w 376"/>
              <a:gd name="T41" fmla="*/ 62 h 504"/>
              <a:gd name="T42" fmla="*/ 0 w 376"/>
              <a:gd name="T43" fmla="*/ 457 h 504"/>
              <a:gd name="T44" fmla="*/ 121 w 376"/>
              <a:gd name="T45" fmla="*/ 454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0" y="0"/>
            <a:ext cx="9144000" cy="6856073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210" y="5869219"/>
            <a:ext cx="8976730" cy="39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 algn="just">
              <a:lnSpc>
                <a:spcPct val="80000"/>
              </a:lnSpc>
              <a:spcAft>
                <a:spcPts val="0"/>
              </a:spcAft>
            </a:pPr>
            <a:r>
              <a:rPr lang="ru-RU" sz="2400" dirty="0">
                <a:ea typeface="Times New Roman" panose="02020603050405020304" pitchFamily="18" charset="0"/>
              </a:rPr>
              <a:t>Б </a:t>
            </a:r>
            <a:r>
              <a:rPr lang="ru-RU" sz="2400" dirty="0" smtClean="0">
                <a:ea typeface="Times New Roman" panose="02020603050405020304" pitchFamily="18" charset="0"/>
              </a:rPr>
              <a:t>- только готовыми </a:t>
            </a:r>
            <a:r>
              <a:rPr lang="ru-RU" sz="2400" dirty="0">
                <a:ea typeface="Times New Roman" panose="02020603050405020304" pitchFamily="18" charset="0"/>
              </a:rPr>
              <a:t>органическими веществами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9209" y="5273315"/>
            <a:ext cx="8976731" cy="39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580" algn="just">
              <a:lnSpc>
                <a:spcPct val="80000"/>
              </a:lnSpc>
            </a:pPr>
            <a:r>
              <a:rPr lang="ru-RU" sz="24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3. Грибы питаются:</a:t>
            </a:r>
            <a:endParaRPr lang="ru-RU" sz="2400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5688" y="5572119"/>
            <a:ext cx="8980251" cy="39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 algn="just">
              <a:lnSpc>
                <a:spcPct val="80000"/>
              </a:lnSpc>
              <a:spcAft>
                <a:spcPts val="0"/>
              </a:spcAft>
            </a:pPr>
            <a:r>
              <a:rPr lang="ru-RU" sz="2400" dirty="0">
                <a:ea typeface="Times New Roman" panose="02020603050405020304" pitchFamily="18" charset="0"/>
              </a:rPr>
              <a:t>А - </a:t>
            </a:r>
            <a:r>
              <a:rPr lang="ru-RU" sz="2400" dirty="0" smtClean="0">
                <a:ea typeface="Times New Roman" panose="02020603050405020304" pitchFamily="18" charset="0"/>
              </a:rPr>
              <a:t>только путем </a:t>
            </a:r>
            <a:r>
              <a:rPr lang="ru-RU" sz="2400" dirty="0">
                <a:ea typeface="Times New Roman" panose="02020603050405020304" pitchFamily="18" charset="0"/>
              </a:rPr>
              <a:t>фотосинтеза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5687" y="6154556"/>
            <a:ext cx="8980251" cy="39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 algn="just">
              <a:lnSpc>
                <a:spcPct val="80000"/>
              </a:lnSpc>
              <a:spcAft>
                <a:spcPts val="0"/>
              </a:spcAft>
            </a:pPr>
            <a:r>
              <a:rPr lang="ru-RU" sz="2400" dirty="0">
                <a:ea typeface="Times New Roman" panose="02020603050405020304" pitchFamily="18" charset="0"/>
              </a:rPr>
              <a:t>В - </a:t>
            </a:r>
            <a:r>
              <a:rPr lang="ru-RU" sz="2400" dirty="0" smtClean="0">
                <a:ea typeface="Times New Roman" panose="02020603050405020304" pitchFamily="18" charset="0"/>
              </a:rPr>
              <a:t>только органическими </a:t>
            </a:r>
            <a:r>
              <a:rPr lang="ru-RU" sz="2400" dirty="0">
                <a:ea typeface="Times New Roman" panose="02020603050405020304" pitchFamily="18" charset="0"/>
              </a:rPr>
              <a:t>веществами живых организмов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5688" y="6439893"/>
            <a:ext cx="8980250" cy="39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 algn="just">
              <a:lnSpc>
                <a:spcPct val="80000"/>
              </a:lnSpc>
              <a:spcAft>
                <a:spcPts val="0"/>
              </a:spcAft>
            </a:pPr>
            <a:r>
              <a:rPr lang="ru-RU" sz="2400" dirty="0">
                <a:ea typeface="Times New Roman" panose="02020603050405020304" pitchFamily="18" charset="0"/>
              </a:rPr>
              <a:t>Г - только поселяясь на продуктах питания</a:t>
            </a:r>
          </a:p>
        </p:txBody>
      </p:sp>
      <p:sp>
        <p:nvSpPr>
          <p:cNvPr id="26" name="Стрелка вправо 25">
            <a:hlinkClick r:id="" action="ppaction://hlinkshowjump?jump=nextslide"/>
          </p:cNvPr>
          <p:cNvSpPr/>
          <p:nvPr/>
        </p:nvSpPr>
        <p:spPr>
          <a:xfrm>
            <a:off x="7929554" y="6333173"/>
            <a:ext cx="1214446" cy="484632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ВПЕРЁД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183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 animBg="1"/>
      <p:bldP spid="12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Freeform 6"/>
          <p:cNvSpPr>
            <a:spLocks/>
          </p:cNvSpPr>
          <p:nvPr/>
        </p:nvSpPr>
        <p:spPr bwMode="auto">
          <a:xfrm>
            <a:off x="1217083" y="575734"/>
            <a:ext cx="2054468" cy="1576332"/>
          </a:xfrm>
          <a:custGeom>
            <a:avLst/>
            <a:gdLst>
              <a:gd name="T0" fmla="*/ 108 w 423"/>
              <a:gd name="T1" fmla="*/ 381 h 395"/>
              <a:gd name="T2" fmla="*/ 90 w 423"/>
              <a:gd name="T3" fmla="*/ 344 h 395"/>
              <a:gd name="T4" fmla="*/ 148 w 423"/>
              <a:gd name="T5" fmla="*/ 341 h 395"/>
              <a:gd name="T6" fmla="*/ 165 w 423"/>
              <a:gd name="T7" fmla="*/ 361 h 395"/>
              <a:gd name="T8" fmla="*/ 149 w 423"/>
              <a:gd name="T9" fmla="*/ 382 h 395"/>
              <a:gd name="T10" fmla="*/ 160 w 423"/>
              <a:gd name="T11" fmla="*/ 392 h 395"/>
              <a:gd name="T12" fmla="*/ 353 w 423"/>
              <a:gd name="T13" fmla="*/ 395 h 395"/>
              <a:gd name="T14" fmla="*/ 352 w 423"/>
              <a:gd name="T15" fmla="*/ 286 h 395"/>
              <a:gd name="T16" fmla="*/ 382 w 423"/>
              <a:gd name="T17" fmla="*/ 294 h 395"/>
              <a:gd name="T18" fmla="*/ 409 w 423"/>
              <a:gd name="T19" fmla="*/ 272 h 395"/>
              <a:gd name="T20" fmla="*/ 416 w 423"/>
              <a:gd name="T21" fmla="*/ 230 h 395"/>
              <a:gd name="T22" fmla="*/ 387 w 423"/>
              <a:gd name="T23" fmla="*/ 235 h 395"/>
              <a:gd name="T24" fmla="*/ 356 w 423"/>
              <a:gd name="T25" fmla="*/ 225 h 395"/>
              <a:gd name="T26" fmla="*/ 355 w 423"/>
              <a:gd name="T27" fmla="*/ 154 h 395"/>
              <a:gd name="T28" fmla="*/ 351 w 423"/>
              <a:gd name="T29" fmla="*/ 0 h 395"/>
              <a:gd name="T30" fmla="*/ 0 w 423"/>
              <a:gd name="T31" fmla="*/ 0 h 395"/>
              <a:gd name="T32" fmla="*/ 0 w 423"/>
              <a:gd name="T33" fmla="*/ 390 h 395"/>
              <a:gd name="T34" fmla="*/ 108 w 423"/>
              <a:gd name="T35" fmla="*/ 381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mtClean="0">
              <a:solidFill>
                <a:prstClr val="black"/>
              </a:solidFill>
            </a:endParaRPr>
          </a:p>
        </p:txBody>
      </p:sp>
      <p:sp useBgFill="1">
        <p:nvSpPr>
          <p:cNvPr id="5" name="Freeform 8"/>
          <p:cNvSpPr>
            <a:spLocks/>
          </p:cNvSpPr>
          <p:nvPr/>
        </p:nvSpPr>
        <p:spPr bwMode="auto">
          <a:xfrm>
            <a:off x="2878754" y="575734"/>
            <a:ext cx="1830307" cy="1799351"/>
          </a:xfrm>
          <a:custGeom>
            <a:avLst/>
            <a:gdLst>
              <a:gd name="T0" fmla="*/ 13 w 377"/>
              <a:gd name="T1" fmla="*/ 154 h 451"/>
              <a:gd name="T2" fmla="*/ 14 w 377"/>
              <a:gd name="T3" fmla="*/ 225 h 451"/>
              <a:gd name="T4" fmla="*/ 45 w 377"/>
              <a:gd name="T5" fmla="*/ 235 h 451"/>
              <a:gd name="T6" fmla="*/ 74 w 377"/>
              <a:gd name="T7" fmla="*/ 230 h 451"/>
              <a:gd name="T8" fmla="*/ 67 w 377"/>
              <a:gd name="T9" fmla="*/ 272 h 451"/>
              <a:gd name="T10" fmla="*/ 40 w 377"/>
              <a:gd name="T11" fmla="*/ 294 h 451"/>
              <a:gd name="T12" fmla="*/ 10 w 377"/>
              <a:gd name="T13" fmla="*/ 286 h 451"/>
              <a:gd name="T14" fmla="*/ 11 w 377"/>
              <a:gd name="T15" fmla="*/ 395 h 451"/>
              <a:gd name="T16" fmla="*/ 114 w 377"/>
              <a:gd name="T17" fmla="*/ 397 h 451"/>
              <a:gd name="T18" fmla="*/ 137 w 377"/>
              <a:gd name="T19" fmla="*/ 410 h 451"/>
              <a:gd name="T20" fmla="*/ 129 w 377"/>
              <a:gd name="T21" fmla="*/ 436 h 451"/>
              <a:gd name="T22" fmla="*/ 178 w 377"/>
              <a:gd name="T23" fmla="*/ 443 h 451"/>
              <a:gd name="T24" fmla="*/ 180 w 377"/>
              <a:gd name="T25" fmla="*/ 406 h 451"/>
              <a:gd name="T26" fmla="*/ 224 w 377"/>
              <a:gd name="T27" fmla="*/ 387 h 451"/>
              <a:gd name="T28" fmla="*/ 363 w 377"/>
              <a:gd name="T29" fmla="*/ 393 h 451"/>
              <a:gd name="T30" fmla="*/ 368 w 377"/>
              <a:gd name="T31" fmla="*/ 207 h 451"/>
              <a:gd name="T32" fmla="*/ 350 w 377"/>
              <a:gd name="T33" fmla="*/ 185 h 451"/>
              <a:gd name="T34" fmla="*/ 318 w 377"/>
              <a:gd name="T35" fmla="*/ 175 h 451"/>
              <a:gd name="T36" fmla="*/ 345 w 377"/>
              <a:gd name="T37" fmla="*/ 127 h 451"/>
              <a:gd name="T38" fmla="*/ 367 w 377"/>
              <a:gd name="T39" fmla="*/ 87 h 451"/>
              <a:gd name="T40" fmla="*/ 354 w 377"/>
              <a:gd name="T41" fmla="*/ 0 h 451"/>
              <a:gd name="T42" fmla="*/ 9 w 377"/>
              <a:gd name="T43" fmla="*/ 0 h 451"/>
              <a:gd name="T44" fmla="*/ 13 w 377"/>
              <a:gd name="T45" fmla="*/ 154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mtClean="0">
              <a:solidFill>
                <a:prstClr val="black"/>
              </a:solidFill>
            </a:endParaRPr>
          </a:p>
        </p:txBody>
      </p:sp>
      <p:sp useBgFill="1">
        <p:nvSpPr>
          <p:cNvPr id="13" name="Freeform 16"/>
          <p:cNvSpPr>
            <a:spLocks/>
          </p:cNvSpPr>
          <p:nvPr/>
        </p:nvSpPr>
        <p:spPr bwMode="auto">
          <a:xfrm>
            <a:off x="1217083" y="3620268"/>
            <a:ext cx="1982489" cy="1635466"/>
          </a:xfrm>
          <a:custGeom>
            <a:avLst/>
            <a:gdLst>
              <a:gd name="T0" fmla="*/ 370 w 408"/>
              <a:gd name="T1" fmla="*/ 236 h 410"/>
              <a:gd name="T2" fmla="*/ 405 w 408"/>
              <a:gd name="T3" fmla="*/ 193 h 410"/>
              <a:gd name="T4" fmla="*/ 383 w 408"/>
              <a:gd name="T5" fmla="*/ 157 h 410"/>
              <a:gd name="T6" fmla="*/ 363 w 408"/>
              <a:gd name="T7" fmla="*/ 184 h 410"/>
              <a:gd name="T8" fmla="*/ 342 w 408"/>
              <a:gd name="T9" fmla="*/ 142 h 410"/>
              <a:gd name="T10" fmla="*/ 353 w 408"/>
              <a:gd name="T11" fmla="*/ 22 h 410"/>
              <a:gd name="T12" fmla="*/ 166 w 408"/>
              <a:gd name="T13" fmla="*/ 18 h 410"/>
              <a:gd name="T14" fmla="*/ 191 w 408"/>
              <a:gd name="T15" fmla="*/ 55 h 410"/>
              <a:gd name="T16" fmla="*/ 142 w 408"/>
              <a:gd name="T17" fmla="*/ 65 h 410"/>
              <a:gd name="T18" fmla="*/ 114 w 408"/>
              <a:gd name="T19" fmla="*/ 45 h 410"/>
              <a:gd name="T20" fmla="*/ 121 w 408"/>
              <a:gd name="T21" fmla="*/ 19 h 410"/>
              <a:gd name="T22" fmla="*/ 0 w 408"/>
              <a:gd name="T23" fmla="*/ 22 h 410"/>
              <a:gd name="T24" fmla="*/ 0 w 408"/>
              <a:gd name="T25" fmla="*/ 410 h 410"/>
              <a:gd name="T26" fmla="*/ 354 w 408"/>
              <a:gd name="T27" fmla="*/ 410 h 410"/>
              <a:gd name="T28" fmla="*/ 341 w 408"/>
              <a:gd name="T29" fmla="*/ 264 h 410"/>
              <a:gd name="T30" fmla="*/ 370 w 408"/>
              <a:gd name="T31" fmla="*/ 236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mtClean="0">
              <a:solidFill>
                <a:prstClr val="black"/>
              </a:solidFill>
            </a:endParaRPr>
          </a:p>
        </p:txBody>
      </p:sp>
      <p:sp useBgFill="1">
        <p:nvSpPr>
          <p:cNvPr id="14" name="Freeform 17"/>
          <p:cNvSpPr>
            <a:spLocks/>
          </p:cNvSpPr>
          <p:nvPr/>
        </p:nvSpPr>
        <p:spPr bwMode="auto">
          <a:xfrm>
            <a:off x="1217083" y="1885121"/>
            <a:ext cx="1826194" cy="2010542"/>
          </a:xfrm>
          <a:custGeom>
            <a:avLst/>
            <a:gdLst>
              <a:gd name="T0" fmla="*/ 121 w 376"/>
              <a:gd name="T1" fmla="*/ 454 h 504"/>
              <a:gd name="T2" fmla="*/ 114 w 376"/>
              <a:gd name="T3" fmla="*/ 480 h 504"/>
              <a:gd name="T4" fmla="*/ 142 w 376"/>
              <a:gd name="T5" fmla="*/ 500 h 504"/>
              <a:gd name="T6" fmla="*/ 191 w 376"/>
              <a:gd name="T7" fmla="*/ 490 h 504"/>
              <a:gd name="T8" fmla="*/ 166 w 376"/>
              <a:gd name="T9" fmla="*/ 453 h 504"/>
              <a:gd name="T10" fmla="*/ 353 w 376"/>
              <a:gd name="T11" fmla="*/ 457 h 504"/>
              <a:gd name="T12" fmla="*/ 358 w 376"/>
              <a:gd name="T13" fmla="*/ 380 h 504"/>
              <a:gd name="T14" fmla="*/ 340 w 376"/>
              <a:gd name="T15" fmla="*/ 389 h 504"/>
              <a:gd name="T16" fmla="*/ 317 w 376"/>
              <a:gd name="T17" fmla="*/ 394 h 504"/>
              <a:gd name="T18" fmla="*/ 311 w 376"/>
              <a:gd name="T19" fmla="*/ 345 h 504"/>
              <a:gd name="T20" fmla="*/ 340 w 376"/>
              <a:gd name="T21" fmla="*/ 341 h 504"/>
              <a:gd name="T22" fmla="*/ 357 w 376"/>
              <a:gd name="T23" fmla="*/ 332 h 504"/>
              <a:gd name="T24" fmla="*/ 352 w 376"/>
              <a:gd name="T25" fmla="*/ 246 h 504"/>
              <a:gd name="T26" fmla="*/ 353 w 376"/>
              <a:gd name="T27" fmla="*/ 67 h 504"/>
              <a:gd name="T28" fmla="*/ 160 w 376"/>
              <a:gd name="T29" fmla="*/ 64 h 504"/>
              <a:gd name="T30" fmla="*/ 149 w 376"/>
              <a:gd name="T31" fmla="*/ 54 h 504"/>
              <a:gd name="T32" fmla="*/ 165 w 376"/>
              <a:gd name="T33" fmla="*/ 33 h 504"/>
              <a:gd name="T34" fmla="*/ 148 w 376"/>
              <a:gd name="T35" fmla="*/ 13 h 504"/>
              <a:gd name="T36" fmla="*/ 90 w 376"/>
              <a:gd name="T37" fmla="*/ 16 h 504"/>
              <a:gd name="T38" fmla="*/ 108 w 376"/>
              <a:gd name="T39" fmla="*/ 53 h 504"/>
              <a:gd name="T40" fmla="*/ 0 w 376"/>
              <a:gd name="T41" fmla="*/ 62 h 504"/>
              <a:gd name="T42" fmla="*/ 0 w 376"/>
              <a:gd name="T43" fmla="*/ 457 h 504"/>
              <a:gd name="T44" fmla="*/ 121 w 376"/>
              <a:gd name="T45" fmla="*/ 454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0" y="0"/>
            <a:ext cx="9144000" cy="6856073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210" y="5869219"/>
            <a:ext cx="8976730" cy="39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7800" algn="just">
              <a:lnSpc>
                <a:spcPct val="80000"/>
              </a:lnSpc>
            </a:pPr>
            <a:r>
              <a:rPr lang="ru-RU" sz="2400" dirty="0">
                <a:solidFill>
                  <a:prstClr val="black"/>
                </a:solidFill>
                <a:ea typeface="Times New Roman" panose="02020603050405020304" pitchFamily="18" charset="0"/>
              </a:rPr>
              <a:t>Б - </a:t>
            </a:r>
            <a:r>
              <a:rPr lang="ru-RU" sz="24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микоризой</a:t>
            </a:r>
            <a:endParaRPr lang="ru-RU" sz="2400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9209" y="5273315"/>
            <a:ext cx="8976731" cy="39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580" algn="just">
              <a:lnSpc>
                <a:spcPct val="80000"/>
              </a:lnSpc>
            </a:pPr>
            <a:r>
              <a:rPr lang="ru-RU" sz="24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4. Тело гриба называют:</a:t>
            </a:r>
            <a:endParaRPr lang="ru-RU" sz="2400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688" y="5572119"/>
            <a:ext cx="8980251" cy="39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7800" algn="just">
              <a:lnSpc>
                <a:spcPct val="80000"/>
              </a:lnSpc>
            </a:pPr>
            <a:r>
              <a:rPr lang="ru-RU" sz="2400" dirty="0">
                <a:solidFill>
                  <a:prstClr val="black"/>
                </a:solidFill>
                <a:ea typeface="Times New Roman" panose="02020603050405020304" pitchFamily="18" charset="0"/>
              </a:rPr>
              <a:t>А - </a:t>
            </a:r>
            <a:r>
              <a:rPr lang="ru-RU" sz="24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мицелием</a:t>
            </a:r>
            <a:endParaRPr lang="ru-RU" sz="2400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5687" y="6154556"/>
            <a:ext cx="8980251" cy="39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7800" algn="just">
              <a:lnSpc>
                <a:spcPct val="80000"/>
              </a:lnSpc>
            </a:pPr>
            <a:r>
              <a:rPr lang="ru-RU" sz="2400" dirty="0">
                <a:solidFill>
                  <a:prstClr val="black"/>
                </a:solidFill>
                <a:ea typeface="Times New Roman" panose="02020603050405020304" pitchFamily="18" charset="0"/>
              </a:rPr>
              <a:t>В - </a:t>
            </a:r>
            <a:r>
              <a:rPr lang="ru-RU" sz="24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симбиозом</a:t>
            </a:r>
            <a:endParaRPr lang="ru-RU" sz="2400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5688" y="6439893"/>
            <a:ext cx="8980250" cy="39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7800" algn="just">
              <a:lnSpc>
                <a:spcPct val="80000"/>
              </a:lnSpc>
            </a:pPr>
            <a:r>
              <a:rPr lang="ru-RU" sz="2400" dirty="0">
                <a:solidFill>
                  <a:prstClr val="black"/>
                </a:solidFill>
                <a:ea typeface="Times New Roman" panose="02020603050405020304" pitchFamily="18" charset="0"/>
              </a:rPr>
              <a:t>Г - </a:t>
            </a:r>
            <a:r>
              <a:rPr lang="ru-RU" sz="24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гифами</a:t>
            </a:r>
            <a:endParaRPr lang="ru-RU" sz="2400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  <p:sp>
        <p:nvSpPr>
          <p:cNvPr id="15" name="Стрелка вправо 14">
            <a:hlinkClick r:id="" action="ppaction://hlinkshowjump?jump=nextslide"/>
          </p:cNvPr>
          <p:cNvSpPr/>
          <p:nvPr/>
        </p:nvSpPr>
        <p:spPr>
          <a:xfrm>
            <a:off x="7929554" y="6333173"/>
            <a:ext cx="1214446" cy="484632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ВПЕРЁД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991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3" grpId="0" animBg="1"/>
      <p:bldP spid="8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Freeform 6"/>
          <p:cNvSpPr>
            <a:spLocks/>
          </p:cNvSpPr>
          <p:nvPr/>
        </p:nvSpPr>
        <p:spPr bwMode="auto">
          <a:xfrm>
            <a:off x="1217083" y="575734"/>
            <a:ext cx="2054468" cy="1576332"/>
          </a:xfrm>
          <a:custGeom>
            <a:avLst/>
            <a:gdLst>
              <a:gd name="T0" fmla="*/ 108 w 423"/>
              <a:gd name="T1" fmla="*/ 381 h 395"/>
              <a:gd name="T2" fmla="*/ 90 w 423"/>
              <a:gd name="T3" fmla="*/ 344 h 395"/>
              <a:gd name="T4" fmla="*/ 148 w 423"/>
              <a:gd name="T5" fmla="*/ 341 h 395"/>
              <a:gd name="T6" fmla="*/ 165 w 423"/>
              <a:gd name="T7" fmla="*/ 361 h 395"/>
              <a:gd name="T8" fmla="*/ 149 w 423"/>
              <a:gd name="T9" fmla="*/ 382 h 395"/>
              <a:gd name="T10" fmla="*/ 160 w 423"/>
              <a:gd name="T11" fmla="*/ 392 h 395"/>
              <a:gd name="T12" fmla="*/ 353 w 423"/>
              <a:gd name="T13" fmla="*/ 395 h 395"/>
              <a:gd name="T14" fmla="*/ 352 w 423"/>
              <a:gd name="T15" fmla="*/ 286 h 395"/>
              <a:gd name="T16" fmla="*/ 382 w 423"/>
              <a:gd name="T17" fmla="*/ 294 h 395"/>
              <a:gd name="T18" fmla="*/ 409 w 423"/>
              <a:gd name="T19" fmla="*/ 272 h 395"/>
              <a:gd name="T20" fmla="*/ 416 w 423"/>
              <a:gd name="T21" fmla="*/ 230 h 395"/>
              <a:gd name="T22" fmla="*/ 387 w 423"/>
              <a:gd name="T23" fmla="*/ 235 h 395"/>
              <a:gd name="T24" fmla="*/ 356 w 423"/>
              <a:gd name="T25" fmla="*/ 225 h 395"/>
              <a:gd name="T26" fmla="*/ 355 w 423"/>
              <a:gd name="T27" fmla="*/ 154 h 395"/>
              <a:gd name="T28" fmla="*/ 351 w 423"/>
              <a:gd name="T29" fmla="*/ 0 h 395"/>
              <a:gd name="T30" fmla="*/ 0 w 423"/>
              <a:gd name="T31" fmla="*/ 0 h 395"/>
              <a:gd name="T32" fmla="*/ 0 w 423"/>
              <a:gd name="T33" fmla="*/ 390 h 395"/>
              <a:gd name="T34" fmla="*/ 108 w 423"/>
              <a:gd name="T35" fmla="*/ 381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mtClean="0">
              <a:solidFill>
                <a:prstClr val="black"/>
              </a:solidFill>
            </a:endParaRPr>
          </a:p>
        </p:txBody>
      </p:sp>
      <p:sp useBgFill="1">
        <p:nvSpPr>
          <p:cNvPr id="5" name="Freeform 8"/>
          <p:cNvSpPr>
            <a:spLocks/>
          </p:cNvSpPr>
          <p:nvPr/>
        </p:nvSpPr>
        <p:spPr bwMode="auto">
          <a:xfrm>
            <a:off x="2878754" y="575734"/>
            <a:ext cx="1830307" cy="1799351"/>
          </a:xfrm>
          <a:custGeom>
            <a:avLst/>
            <a:gdLst>
              <a:gd name="T0" fmla="*/ 13 w 377"/>
              <a:gd name="T1" fmla="*/ 154 h 451"/>
              <a:gd name="T2" fmla="*/ 14 w 377"/>
              <a:gd name="T3" fmla="*/ 225 h 451"/>
              <a:gd name="T4" fmla="*/ 45 w 377"/>
              <a:gd name="T5" fmla="*/ 235 h 451"/>
              <a:gd name="T6" fmla="*/ 74 w 377"/>
              <a:gd name="T7" fmla="*/ 230 h 451"/>
              <a:gd name="T8" fmla="*/ 67 w 377"/>
              <a:gd name="T9" fmla="*/ 272 h 451"/>
              <a:gd name="T10" fmla="*/ 40 w 377"/>
              <a:gd name="T11" fmla="*/ 294 h 451"/>
              <a:gd name="T12" fmla="*/ 10 w 377"/>
              <a:gd name="T13" fmla="*/ 286 h 451"/>
              <a:gd name="T14" fmla="*/ 11 w 377"/>
              <a:gd name="T15" fmla="*/ 395 h 451"/>
              <a:gd name="T16" fmla="*/ 114 w 377"/>
              <a:gd name="T17" fmla="*/ 397 h 451"/>
              <a:gd name="T18" fmla="*/ 137 w 377"/>
              <a:gd name="T19" fmla="*/ 410 h 451"/>
              <a:gd name="T20" fmla="*/ 129 w 377"/>
              <a:gd name="T21" fmla="*/ 436 h 451"/>
              <a:gd name="T22" fmla="*/ 178 w 377"/>
              <a:gd name="T23" fmla="*/ 443 h 451"/>
              <a:gd name="T24" fmla="*/ 180 w 377"/>
              <a:gd name="T25" fmla="*/ 406 h 451"/>
              <a:gd name="T26" fmla="*/ 224 w 377"/>
              <a:gd name="T27" fmla="*/ 387 h 451"/>
              <a:gd name="T28" fmla="*/ 363 w 377"/>
              <a:gd name="T29" fmla="*/ 393 h 451"/>
              <a:gd name="T30" fmla="*/ 368 w 377"/>
              <a:gd name="T31" fmla="*/ 207 h 451"/>
              <a:gd name="T32" fmla="*/ 350 w 377"/>
              <a:gd name="T33" fmla="*/ 185 h 451"/>
              <a:gd name="T34" fmla="*/ 318 w 377"/>
              <a:gd name="T35" fmla="*/ 175 h 451"/>
              <a:gd name="T36" fmla="*/ 345 w 377"/>
              <a:gd name="T37" fmla="*/ 127 h 451"/>
              <a:gd name="T38" fmla="*/ 367 w 377"/>
              <a:gd name="T39" fmla="*/ 87 h 451"/>
              <a:gd name="T40" fmla="*/ 354 w 377"/>
              <a:gd name="T41" fmla="*/ 0 h 451"/>
              <a:gd name="T42" fmla="*/ 9 w 377"/>
              <a:gd name="T43" fmla="*/ 0 h 451"/>
              <a:gd name="T44" fmla="*/ 13 w 377"/>
              <a:gd name="T45" fmla="*/ 154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mtClean="0">
              <a:solidFill>
                <a:prstClr val="black"/>
              </a:solidFill>
            </a:endParaRPr>
          </a:p>
        </p:txBody>
      </p:sp>
      <p:sp useBgFill="1">
        <p:nvSpPr>
          <p:cNvPr id="8" name="Freeform 11"/>
          <p:cNvSpPr>
            <a:spLocks/>
          </p:cNvSpPr>
          <p:nvPr/>
        </p:nvSpPr>
        <p:spPr bwMode="auto">
          <a:xfrm>
            <a:off x="2675160" y="2099691"/>
            <a:ext cx="2272459" cy="1872000"/>
          </a:xfrm>
          <a:custGeom>
            <a:avLst/>
            <a:gdLst>
              <a:gd name="T0" fmla="*/ 399 w 468"/>
              <a:gd name="T1" fmla="*/ 298 h 469"/>
              <a:gd name="T2" fmla="*/ 412 w 468"/>
              <a:gd name="T3" fmla="*/ 298 h 469"/>
              <a:gd name="T4" fmla="*/ 428 w 468"/>
              <a:gd name="T5" fmla="*/ 315 h 469"/>
              <a:gd name="T6" fmla="*/ 456 w 468"/>
              <a:gd name="T7" fmla="*/ 284 h 469"/>
              <a:gd name="T8" fmla="*/ 461 w 468"/>
              <a:gd name="T9" fmla="*/ 247 h 469"/>
              <a:gd name="T10" fmla="*/ 427 w 468"/>
              <a:gd name="T11" fmla="*/ 255 h 469"/>
              <a:gd name="T12" fmla="*/ 403 w 468"/>
              <a:gd name="T13" fmla="*/ 234 h 469"/>
              <a:gd name="T14" fmla="*/ 407 w 468"/>
              <a:gd name="T15" fmla="*/ 161 h 469"/>
              <a:gd name="T16" fmla="*/ 405 w 468"/>
              <a:gd name="T17" fmla="*/ 11 h 469"/>
              <a:gd name="T18" fmla="*/ 266 w 468"/>
              <a:gd name="T19" fmla="*/ 5 h 469"/>
              <a:gd name="T20" fmla="*/ 222 w 468"/>
              <a:gd name="T21" fmla="*/ 24 h 469"/>
              <a:gd name="T22" fmla="*/ 220 w 468"/>
              <a:gd name="T23" fmla="*/ 61 h 469"/>
              <a:gd name="T24" fmla="*/ 171 w 468"/>
              <a:gd name="T25" fmla="*/ 54 h 469"/>
              <a:gd name="T26" fmla="*/ 179 w 468"/>
              <a:gd name="T27" fmla="*/ 28 h 469"/>
              <a:gd name="T28" fmla="*/ 156 w 468"/>
              <a:gd name="T29" fmla="*/ 15 h 469"/>
              <a:gd name="T30" fmla="*/ 53 w 468"/>
              <a:gd name="T31" fmla="*/ 13 h 469"/>
              <a:gd name="T32" fmla="*/ 52 w 468"/>
              <a:gd name="T33" fmla="*/ 192 h 469"/>
              <a:gd name="T34" fmla="*/ 57 w 468"/>
              <a:gd name="T35" fmla="*/ 278 h 469"/>
              <a:gd name="T36" fmla="*/ 40 w 468"/>
              <a:gd name="T37" fmla="*/ 287 h 469"/>
              <a:gd name="T38" fmla="*/ 11 w 468"/>
              <a:gd name="T39" fmla="*/ 291 h 469"/>
              <a:gd name="T40" fmla="*/ 17 w 468"/>
              <a:gd name="T41" fmla="*/ 340 h 469"/>
              <a:gd name="T42" fmla="*/ 40 w 468"/>
              <a:gd name="T43" fmla="*/ 335 h 469"/>
              <a:gd name="T44" fmla="*/ 58 w 468"/>
              <a:gd name="T45" fmla="*/ 326 h 469"/>
              <a:gd name="T46" fmla="*/ 53 w 468"/>
              <a:gd name="T47" fmla="*/ 403 h 469"/>
              <a:gd name="T48" fmla="*/ 185 w 468"/>
              <a:gd name="T49" fmla="*/ 398 h 469"/>
              <a:gd name="T50" fmla="*/ 243 w 468"/>
              <a:gd name="T51" fmla="*/ 428 h 469"/>
              <a:gd name="T52" fmla="*/ 258 w 468"/>
              <a:gd name="T53" fmla="*/ 465 h 469"/>
              <a:gd name="T54" fmla="*/ 306 w 468"/>
              <a:gd name="T55" fmla="*/ 441 h 469"/>
              <a:gd name="T56" fmla="*/ 286 w 468"/>
              <a:gd name="T57" fmla="*/ 418 h 469"/>
              <a:gd name="T58" fmla="*/ 333 w 468"/>
              <a:gd name="T59" fmla="*/ 397 h 469"/>
              <a:gd name="T60" fmla="*/ 406 w 468"/>
              <a:gd name="T61" fmla="*/ 398 h 469"/>
              <a:gd name="T62" fmla="*/ 399 w 468"/>
              <a:gd name="T63" fmla="*/ 298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mtClean="0">
              <a:solidFill>
                <a:prstClr val="black"/>
              </a:solidFill>
            </a:endParaRPr>
          </a:p>
        </p:txBody>
      </p:sp>
      <p:sp useBgFill="1">
        <p:nvSpPr>
          <p:cNvPr id="13" name="Freeform 16"/>
          <p:cNvSpPr>
            <a:spLocks/>
          </p:cNvSpPr>
          <p:nvPr/>
        </p:nvSpPr>
        <p:spPr bwMode="auto">
          <a:xfrm>
            <a:off x="1217083" y="3620268"/>
            <a:ext cx="1982489" cy="1635466"/>
          </a:xfrm>
          <a:custGeom>
            <a:avLst/>
            <a:gdLst>
              <a:gd name="T0" fmla="*/ 370 w 408"/>
              <a:gd name="T1" fmla="*/ 236 h 410"/>
              <a:gd name="T2" fmla="*/ 405 w 408"/>
              <a:gd name="T3" fmla="*/ 193 h 410"/>
              <a:gd name="T4" fmla="*/ 383 w 408"/>
              <a:gd name="T5" fmla="*/ 157 h 410"/>
              <a:gd name="T6" fmla="*/ 363 w 408"/>
              <a:gd name="T7" fmla="*/ 184 h 410"/>
              <a:gd name="T8" fmla="*/ 342 w 408"/>
              <a:gd name="T9" fmla="*/ 142 h 410"/>
              <a:gd name="T10" fmla="*/ 353 w 408"/>
              <a:gd name="T11" fmla="*/ 22 h 410"/>
              <a:gd name="T12" fmla="*/ 166 w 408"/>
              <a:gd name="T13" fmla="*/ 18 h 410"/>
              <a:gd name="T14" fmla="*/ 191 w 408"/>
              <a:gd name="T15" fmla="*/ 55 h 410"/>
              <a:gd name="T16" fmla="*/ 142 w 408"/>
              <a:gd name="T17" fmla="*/ 65 h 410"/>
              <a:gd name="T18" fmla="*/ 114 w 408"/>
              <a:gd name="T19" fmla="*/ 45 h 410"/>
              <a:gd name="T20" fmla="*/ 121 w 408"/>
              <a:gd name="T21" fmla="*/ 19 h 410"/>
              <a:gd name="T22" fmla="*/ 0 w 408"/>
              <a:gd name="T23" fmla="*/ 22 h 410"/>
              <a:gd name="T24" fmla="*/ 0 w 408"/>
              <a:gd name="T25" fmla="*/ 410 h 410"/>
              <a:gd name="T26" fmla="*/ 354 w 408"/>
              <a:gd name="T27" fmla="*/ 410 h 410"/>
              <a:gd name="T28" fmla="*/ 341 w 408"/>
              <a:gd name="T29" fmla="*/ 264 h 410"/>
              <a:gd name="T30" fmla="*/ 370 w 408"/>
              <a:gd name="T31" fmla="*/ 236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mtClean="0">
              <a:solidFill>
                <a:prstClr val="black"/>
              </a:solidFill>
            </a:endParaRPr>
          </a:p>
        </p:txBody>
      </p:sp>
      <p:sp useBgFill="1">
        <p:nvSpPr>
          <p:cNvPr id="14" name="Freeform 17"/>
          <p:cNvSpPr>
            <a:spLocks/>
          </p:cNvSpPr>
          <p:nvPr/>
        </p:nvSpPr>
        <p:spPr bwMode="auto">
          <a:xfrm>
            <a:off x="1217083" y="1885121"/>
            <a:ext cx="1826194" cy="2010542"/>
          </a:xfrm>
          <a:custGeom>
            <a:avLst/>
            <a:gdLst>
              <a:gd name="T0" fmla="*/ 121 w 376"/>
              <a:gd name="T1" fmla="*/ 454 h 504"/>
              <a:gd name="T2" fmla="*/ 114 w 376"/>
              <a:gd name="T3" fmla="*/ 480 h 504"/>
              <a:gd name="T4" fmla="*/ 142 w 376"/>
              <a:gd name="T5" fmla="*/ 500 h 504"/>
              <a:gd name="T6" fmla="*/ 191 w 376"/>
              <a:gd name="T7" fmla="*/ 490 h 504"/>
              <a:gd name="T8" fmla="*/ 166 w 376"/>
              <a:gd name="T9" fmla="*/ 453 h 504"/>
              <a:gd name="T10" fmla="*/ 353 w 376"/>
              <a:gd name="T11" fmla="*/ 457 h 504"/>
              <a:gd name="T12" fmla="*/ 358 w 376"/>
              <a:gd name="T13" fmla="*/ 380 h 504"/>
              <a:gd name="T14" fmla="*/ 340 w 376"/>
              <a:gd name="T15" fmla="*/ 389 h 504"/>
              <a:gd name="T16" fmla="*/ 317 w 376"/>
              <a:gd name="T17" fmla="*/ 394 h 504"/>
              <a:gd name="T18" fmla="*/ 311 w 376"/>
              <a:gd name="T19" fmla="*/ 345 h 504"/>
              <a:gd name="T20" fmla="*/ 340 w 376"/>
              <a:gd name="T21" fmla="*/ 341 h 504"/>
              <a:gd name="T22" fmla="*/ 357 w 376"/>
              <a:gd name="T23" fmla="*/ 332 h 504"/>
              <a:gd name="T24" fmla="*/ 352 w 376"/>
              <a:gd name="T25" fmla="*/ 246 h 504"/>
              <a:gd name="T26" fmla="*/ 353 w 376"/>
              <a:gd name="T27" fmla="*/ 67 h 504"/>
              <a:gd name="T28" fmla="*/ 160 w 376"/>
              <a:gd name="T29" fmla="*/ 64 h 504"/>
              <a:gd name="T30" fmla="*/ 149 w 376"/>
              <a:gd name="T31" fmla="*/ 54 h 504"/>
              <a:gd name="T32" fmla="*/ 165 w 376"/>
              <a:gd name="T33" fmla="*/ 33 h 504"/>
              <a:gd name="T34" fmla="*/ 148 w 376"/>
              <a:gd name="T35" fmla="*/ 13 h 504"/>
              <a:gd name="T36" fmla="*/ 90 w 376"/>
              <a:gd name="T37" fmla="*/ 16 h 504"/>
              <a:gd name="T38" fmla="*/ 108 w 376"/>
              <a:gd name="T39" fmla="*/ 53 h 504"/>
              <a:gd name="T40" fmla="*/ 0 w 376"/>
              <a:gd name="T41" fmla="*/ 62 h 504"/>
              <a:gd name="T42" fmla="*/ 0 w 376"/>
              <a:gd name="T43" fmla="*/ 457 h 504"/>
              <a:gd name="T44" fmla="*/ 121 w 376"/>
              <a:gd name="T45" fmla="*/ 454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0" y="0"/>
            <a:ext cx="9144000" cy="6856073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210" y="5869219"/>
            <a:ext cx="8976730" cy="39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7800" algn="just">
              <a:lnSpc>
                <a:spcPct val="80000"/>
              </a:lnSpc>
            </a:pPr>
            <a:r>
              <a:rPr lang="ru-RU" sz="2400" dirty="0">
                <a:solidFill>
                  <a:prstClr val="black"/>
                </a:solidFill>
                <a:ea typeface="Times New Roman" panose="02020603050405020304" pitchFamily="18" charset="0"/>
              </a:rPr>
              <a:t>Б - </a:t>
            </a:r>
            <a:r>
              <a:rPr lang="ru-RU" sz="2400" dirty="0" err="1" smtClean="0">
                <a:solidFill>
                  <a:prstClr val="black"/>
                </a:solidFill>
                <a:ea typeface="Times New Roman" panose="02020603050405020304" pitchFamily="18" charset="0"/>
              </a:rPr>
              <a:t>сапротрофы</a:t>
            </a:r>
            <a:endParaRPr lang="ru-RU" sz="2400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209" y="5273315"/>
            <a:ext cx="8976731" cy="39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580" algn="just">
              <a:lnSpc>
                <a:spcPct val="80000"/>
              </a:lnSpc>
            </a:pPr>
            <a:r>
              <a:rPr lang="ru-RU" sz="24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5. Плесневые грибы - это:</a:t>
            </a:r>
            <a:endParaRPr lang="ru-RU" sz="2400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5688" y="5572119"/>
            <a:ext cx="8980251" cy="39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7800" algn="just">
              <a:lnSpc>
                <a:spcPct val="80000"/>
              </a:lnSpc>
            </a:pPr>
            <a:r>
              <a:rPr lang="ru-RU" sz="2400" dirty="0">
                <a:solidFill>
                  <a:prstClr val="black"/>
                </a:solidFill>
                <a:ea typeface="Times New Roman" panose="02020603050405020304" pitchFamily="18" charset="0"/>
              </a:rPr>
              <a:t>А - </a:t>
            </a:r>
            <a:r>
              <a:rPr lang="ru-RU" sz="24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паразиты</a:t>
            </a:r>
            <a:endParaRPr lang="ru-RU" sz="2400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5687" y="6154556"/>
            <a:ext cx="8980251" cy="39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7800" algn="just">
              <a:lnSpc>
                <a:spcPct val="80000"/>
              </a:lnSpc>
            </a:pPr>
            <a:r>
              <a:rPr lang="ru-RU" sz="2400" dirty="0">
                <a:solidFill>
                  <a:prstClr val="black"/>
                </a:solidFill>
                <a:ea typeface="Times New Roman" panose="02020603050405020304" pitchFamily="18" charset="0"/>
              </a:rPr>
              <a:t>В - </a:t>
            </a:r>
            <a:r>
              <a:rPr lang="ru-RU" sz="24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симбионты</a:t>
            </a:r>
            <a:endParaRPr lang="ru-RU" sz="2400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5688" y="6439893"/>
            <a:ext cx="8980250" cy="39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7800" algn="just">
              <a:lnSpc>
                <a:spcPct val="80000"/>
              </a:lnSpc>
            </a:pPr>
            <a:r>
              <a:rPr lang="ru-RU" sz="2400" dirty="0">
                <a:solidFill>
                  <a:prstClr val="black"/>
                </a:solidFill>
                <a:ea typeface="Times New Roman" panose="02020603050405020304" pitchFamily="18" charset="0"/>
              </a:rPr>
              <a:t>Г - </a:t>
            </a:r>
            <a:r>
              <a:rPr lang="ru-RU" sz="24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хищники</a:t>
            </a:r>
            <a:endParaRPr lang="ru-RU" sz="2400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  <p:sp>
        <p:nvSpPr>
          <p:cNvPr id="17" name="Стрелка вправо 16">
            <a:hlinkClick r:id="" action="ppaction://hlinkshowjump?jump=nextslide"/>
          </p:cNvPr>
          <p:cNvSpPr/>
          <p:nvPr/>
        </p:nvSpPr>
        <p:spPr>
          <a:xfrm>
            <a:off x="7929554" y="6333173"/>
            <a:ext cx="1214446" cy="484632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ВПЕРЁД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813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2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Freeform 6"/>
          <p:cNvSpPr>
            <a:spLocks/>
          </p:cNvSpPr>
          <p:nvPr/>
        </p:nvSpPr>
        <p:spPr bwMode="auto">
          <a:xfrm>
            <a:off x="1217083" y="575734"/>
            <a:ext cx="2054468" cy="1576332"/>
          </a:xfrm>
          <a:custGeom>
            <a:avLst/>
            <a:gdLst>
              <a:gd name="T0" fmla="*/ 108 w 423"/>
              <a:gd name="T1" fmla="*/ 381 h 395"/>
              <a:gd name="T2" fmla="*/ 90 w 423"/>
              <a:gd name="T3" fmla="*/ 344 h 395"/>
              <a:gd name="T4" fmla="*/ 148 w 423"/>
              <a:gd name="T5" fmla="*/ 341 h 395"/>
              <a:gd name="T6" fmla="*/ 165 w 423"/>
              <a:gd name="T7" fmla="*/ 361 h 395"/>
              <a:gd name="T8" fmla="*/ 149 w 423"/>
              <a:gd name="T9" fmla="*/ 382 h 395"/>
              <a:gd name="T10" fmla="*/ 160 w 423"/>
              <a:gd name="T11" fmla="*/ 392 h 395"/>
              <a:gd name="T12" fmla="*/ 353 w 423"/>
              <a:gd name="T13" fmla="*/ 395 h 395"/>
              <a:gd name="T14" fmla="*/ 352 w 423"/>
              <a:gd name="T15" fmla="*/ 286 h 395"/>
              <a:gd name="T16" fmla="*/ 382 w 423"/>
              <a:gd name="T17" fmla="*/ 294 h 395"/>
              <a:gd name="T18" fmla="*/ 409 w 423"/>
              <a:gd name="T19" fmla="*/ 272 h 395"/>
              <a:gd name="T20" fmla="*/ 416 w 423"/>
              <a:gd name="T21" fmla="*/ 230 h 395"/>
              <a:gd name="T22" fmla="*/ 387 w 423"/>
              <a:gd name="T23" fmla="*/ 235 h 395"/>
              <a:gd name="T24" fmla="*/ 356 w 423"/>
              <a:gd name="T25" fmla="*/ 225 h 395"/>
              <a:gd name="T26" fmla="*/ 355 w 423"/>
              <a:gd name="T27" fmla="*/ 154 h 395"/>
              <a:gd name="T28" fmla="*/ 351 w 423"/>
              <a:gd name="T29" fmla="*/ 0 h 395"/>
              <a:gd name="T30" fmla="*/ 0 w 423"/>
              <a:gd name="T31" fmla="*/ 0 h 395"/>
              <a:gd name="T32" fmla="*/ 0 w 423"/>
              <a:gd name="T33" fmla="*/ 390 h 395"/>
              <a:gd name="T34" fmla="*/ 108 w 423"/>
              <a:gd name="T35" fmla="*/ 381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mtClean="0">
              <a:solidFill>
                <a:prstClr val="black"/>
              </a:solidFill>
            </a:endParaRPr>
          </a:p>
        </p:txBody>
      </p:sp>
      <p:sp useBgFill="1">
        <p:nvSpPr>
          <p:cNvPr id="4" name="Freeform 7"/>
          <p:cNvSpPr>
            <a:spLocks/>
          </p:cNvSpPr>
          <p:nvPr/>
        </p:nvSpPr>
        <p:spPr bwMode="auto">
          <a:xfrm>
            <a:off x="4388243" y="575734"/>
            <a:ext cx="1988660" cy="1790903"/>
          </a:xfrm>
          <a:custGeom>
            <a:avLst/>
            <a:gdLst>
              <a:gd name="T0" fmla="*/ 56 w 409"/>
              <a:gd name="T1" fmla="*/ 87 h 449"/>
              <a:gd name="T2" fmla="*/ 34 w 409"/>
              <a:gd name="T3" fmla="*/ 127 h 449"/>
              <a:gd name="T4" fmla="*/ 7 w 409"/>
              <a:gd name="T5" fmla="*/ 175 h 449"/>
              <a:gd name="T6" fmla="*/ 39 w 409"/>
              <a:gd name="T7" fmla="*/ 185 h 449"/>
              <a:gd name="T8" fmla="*/ 57 w 409"/>
              <a:gd name="T9" fmla="*/ 207 h 449"/>
              <a:gd name="T10" fmla="*/ 52 w 409"/>
              <a:gd name="T11" fmla="*/ 393 h 449"/>
              <a:gd name="T12" fmla="*/ 153 w 409"/>
              <a:gd name="T13" fmla="*/ 400 h 449"/>
              <a:gd name="T14" fmla="*/ 146 w 409"/>
              <a:gd name="T15" fmla="*/ 426 h 449"/>
              <a:gd name="T16" fmla="*/ 174 w 409"/>
              <a:gd name="T17" fmla="*/ 445 h 449"/>
              <a:gd name="T18" fmla="*/ 223 w 409"/>
              <a:gd name="T19" fmla="*/ 436 h 449"/>
              <a:gd name="T20" fmla="*/ 198 w 409"/>
              <a:gd name="T21" fmla="*/ 398 h 449"/>
              <a:gd name="T22" fmla="*/ 406 w 409"/>
              <a:gd name="T23" fmla="*/ 390 h 449"/>
              <a:gd name="T24" fmla="*/ 400 w 409"/>
              <a:gd name="T25" fmla="*/ 286 h 449"/>
              <a:gd name="T26" fmla="*/ 372 w 409"/>
              <a:gd name="T27" fmla="*/ 259 h 449"/>
              <a:gd name="T28" fmla="*/ 366 w 409"/>
              <a:gd name="T29" fmla="*/ 198 h 449"/>
              <a:gd name="T30" fmla="*/ 388 w 409"/>
              <a:gd name="T31" fmla="*/ 211 h 449"/>
              <a:gd name="T32" fmla="*/ 400 w 409"/>
              <a:gd name="T33" fmla="*/ 218 h 449"/>
              <a:gd name="T34" fmla="*/ 401 w 409"/>
              <a:gd name="T35" fmla="*/ 57 h 449"/>
              <a:gd name="T36" fmla="*/ 399 w 409"/>
              <a:gd name="T37" fmla="*/ 0 h 449"/>
              <a:gd name="T38" fmla="*/ 43 w 409"/>
              <a:gd name="T39" fmla="*/ 0 h 449"/>
              <a:gd name="T40" fmla="*/ 56 w 409"/>
              <a:gd name="T41" fmla="*/ 87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mtClean="0">
              <a:solidFill>
                <a:prstClr val="black"/>
              </a:solidFill>
            </a:endParaRPr>
          </a:p>
        </p:txBody>
      </p:sp>
      <p:sp useBgFill="1">
        <p:nvSpPr>
          <p:cNvPr id="5" name="Freeform 8"/>
          <p:cNvSpPr>
            <a:spLocks/>
          </p:cNvSpPr>
          <p:nvPr/>
        </p:nvSpPr>
        <p:spPr bwMode="auto">
          <a:xfrm>
            <a:off x="2878754" y="575734"/>
            <a:ext cx="1830307" cy="1799351"/>
          </a:xfrm>
          <a:custGeom>
            <a:avLst/>
            <a:gdLst>
              <a:gd name="T0" fmla="*/ 13 w 377"/>
              <a:gd name="T1" fmla="*/ 154 h 451"/>
              <a:gd name="T2" fmla="*/ 14 w 377"/>
              <a:gd name="T3" fmla="*/ 225 h 451"/>
              <a:gd name="T4" fmla="*/ 45 w 377"/>
              <a:gd name="T5" fmla="*/ 235 h 451"/>
              <a:gd name="T6" fmla="*/ 74 w 377"/>
              <a:gd name="T7" fmla="*/ 230 h 451"/>
              <a:gd name="T8" fmla="*/ 67 w 377"/>
              <a:gd name="T9" fmla="*/ 272 h 451"/>
              <a:gd name="T10" fmla="*/ 40 w 377"/>
              <a:gd name="T11" fmla="*/ 294 h 451"/>
              <a:gd name="T12" fmla="*/ 10 w 377"/>
              <a:gd name="T13" fmla="*/ 286 h 451"/>
              <a:gd name="T14" fmla="*/ 11 w 377"/>
              <a:gd name="T15" fmla="*/ 395 h 451"/>
              <a:gd name="T16" fmla="*/ 114 w 377"/>
              <a:gd name="T17" fmla="*/ 397 h 451"/>
              <a:gd name="T18" fmla="*/ 137 w 377"/>
              <a:gd name="T19" fmla="*/ 410 h 451"/>
              <a:gd name="T20" fmla="*/ 129 w 377"/>
              <a:gd name="T21" fmla="*/ 436 h 451"/>
              <a:gd name="T22" fmla="*/ 178 w 377"/>
              <a:gd name="T23" fmla="*/ 443 h 451"/>
              <a:gd name="T24" fmla="*/ 180 w 377"/>
              <a:gd name="T25" fmla="*/ 406 h 451"/>
              <a:gd name="T26" fmla="*/ 224 w 377"/>
              <a:gd name="T27" fmla="*/ 387 h 451"/>
              <a:gd name="T28" fmla="*/ 363 w 377"/>
              <a:gd name="T29" fmla="*/ 393 h 451"/>
              <a:gd name="T30" fmla="*/ 368 w 377"/>
              <a:gd name="T31" fmla="*/ 207 h 451"/>
              <a:gd name="T32" fmla="*/ 350 w 377"/>
              <a:gd name="T33" fmla="*/ 185 h 451"/>
              <a:gd name="T34" fmla="*/ 318 w 377"/>
              <a:gd name="T35" fmla="*/ 175 h 451"/>
              <a:gd name="T36" fmla="*/ 345 w 377"/>
              <a:gd name="T37" fmla="*/ 127 h 451"/>
              <a:gd name="T38" fmla="*/ 367 w 377"/>
              <a:gd name="T39" fmla="*/ 87 h 451"/>
              <a:gd name="T40" fmla="*/ 354 w 377"/>
              <a:gd name="T41" fmla="*/ 0 h 451"/>
              <a:gd name="T42" fmla="*/ 9 w 377"/>
              <a:gd name="T43" fmla="*/ 0 h 451"/>
              <a:gd name="T44" fmla="*/ 13 w 377"/>
              <a:gd name="T45" fmla="*/ 154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mtClean="0">
              <a:solidFill>
                <a:prstClr val="black"/>
              </a:solidFill>
            </a:endParaRPr>
          </a:p>
        </p:txBody>
      </p:sp>
      <p:sp useBgFill="1">
        <p:nvSpPr>
          <p:cNvPr id="8" name="Freeform 11"/>
          <p:cNvSpPr>
            <a:spLocks/>
          </p:cNvSpPr>
          <p:nvPr/>
        </p:nvSpPr>
        <p:spPr bwMode="auto">
          <a:xfrm>
            <a:off x="2675160" y="2099691"/>
            <a:ext cx="2272459" cy="1872000"/>
          </a:xfrm>
          <a:custGeom>
            <a:avLst/>
            <a:gdLst>
              <a:gd name="T0" fmla="*/ 399 w 468"/>
              <a:gd name="T1" fmla="*/ 298 h 469"/>
              <a:gd name="T2" fmla="*/ 412 w 468"/>
              <a:gd name="T3" fmla="*/ 298 h 469"/>
              <a:gd name="T4" fmla="*/ 428 w 468"/>
              <a:gd name="T5" fmla="*/ 315 h 469"/>
              <a:gd name="T6" fmla="*/ 456 w 468"/>
              <a:gd name="T7" fmla="*/ 284 h 469"/>
              <a:gd name="T8" fmla="*/ 461 w 468"/>
              <a:gd name="T9" fmla="*/ 247 h 469"/>
              <a:gd name="T10" fmla="*/ 427 w 468"/>
              <a:gd name="T11" fmla="*/ 255 h 469"/>
              <a:gd name="T12" fmla="*/ 403 w 468"/>
              <a:gd name="T13" fmla="*/ 234 h 469"/>
              <a:gd name="T14" fmla="*/ 407 w 468"/>
              <a:gd name="T15" fmla="*/ 161 h 469"/>
              <a:gd name="T16" fmla="*/ 405 w 468"/>
              <a:gd name="T17" fmla="*/ 11 h 469"/>
              <a:gd name="T18" fmla="*/ 266 w 468"/>
              <a:gd name="T19" fmla="*/ 5 h 469"/>
              <a:gd name="T20" fmla="*/ 222 w 468"/>
              <a:gd name="T21" fmla="*/ 24 h 469"/>
              <a:gd name="T22" fmla="*/ 220 w 468"/>
              <a:gd name="T23" fmla="*/ 61 h 469"/>
              <a:gd name="T24" fmla="*/ 171 w 468"/>
              <a:gd name="T25" fmla="*/ 54 h 469"/>
              <a:gd name="T26" fmla="*/ 179 w 468"/>
              <a:gd name="T27" fmla="*/ 28 h 469"/>
              <a:gd name="T28" fmla="*/ 156 w 468"/>
              <a:gd name="T29" fmla="*/ 15 h 469"/>
              <a:gd name="T30" fmla="*/ 53 w 468"/>
              <a:gd name="T31" fmla="*/ 13 h 469"/>
              <a:gd name="T32" fmla="*/ 52 w 468"/>
              <a:gd name="T33" fmla="*/ 192 h 469"/>
              <a:gd name="T34" fmla="*/ 57 w 468"/>
              <a:gd name="T35" fmla="*/ 278 h 469"/>
              <a:gd name="T36" fmla="*/ 40 w 468"/>
              <a:gd name="T37" fmla="*/ 287 h 469"/>
              <a:gd name="T38" fmla="*/ 11 w 468"/>
              <a:gd name="T39" fmla="*/ 291 h 469"/>
              <a:gd name="T40" fmla="*/ 17 w 468"/>
              <a:gd name="T41" fmla="*/ 340 h 469"/>
              <a:gd name="T42" fmla="*/ 40 w 468"/>
              <a:gd name="T43" fmla="*/ 335 h 469"/>
              <a:gd name="T44" fmla="*/ 58 w 468"/>
              <a:gd name="T45" fmla="*/ 326 h 469"/>
              <a:gd name="T46" fmla="*/ 53 w 468"/>
              <a:gd name="T47" fmla="*/ 403 h 469"/>
              <a:gd name="T48" fmla="*/ 185 w 468"/>
              <a:gd name="T49" fmla="*/ 398 h 469"/>
              <a:gd name="T50" fmla="*/ 243 w 468"/>
              <a:gd name="T51" fmla="*/ 428 h 469"/>
              <a:gd name="T52" fmla="*/ 258 w 468"/>
              <a:gd name="T53" fmla="*/ 465 h 469"/>
              <a:gd name="T54" fmla="*/ 306 w 468"/>
              <a:gd name="T55" fmla="*/ 441 h 469"/>
              <a:gd name="T56" fmla="*/ 286 w 468"/>
              <a:gd name="T57" fmla="*/ 418 h 469"/>
              <a:gd name="T58" fmla="*/ 333 w 468"/>
              <a:gd name="T59" fmla="*/ 397 h 469"/>
              <a:gd name="T60" fmla="*/ 406 w 468"/>
              <a:gd name="T61" fmla="*/ 398 h 469"/>
              <a:gd name="T62" fmla="*/ 399 w 468"/>
              <a:gd name="T63" fmla="*/ 298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mtClean="0">
              <a:solidFill>
                <a:prstClr val="black"/>
              </a:solidFill>
            </a:endParaRPr>
          </a:p>
        </p:txBody>
      </p:sp>
      <p:sp useBgFill="1">
        <p:nvSpPr>
          <p:cNvPr id="13" name="Freeform 16"/>
          <p:cNvSpPr>
            <a:spLocks/>
          </p:cNvSpPr>
          <p:nvPr/>
        </p:nvSpPr>
        <p:spPr bwMode="auto">
          <a:xfrm>
            <a:off x="1217083" y="3620268"/>
            <a:ext cx="1982489" cy="1635466"/>
          </a:xfrm>
          <a:custGeom>
            <a:avLst/>
            <a:gdLst>
              <a:gd name="T0" fmla="*/ 370 w 408"/>
              <a:gd name="T1" fmla="*/ 236 h 410"/>
              <a:gd name="T2" fmla="*/ 405 w 408"/>
              <a:gd name="T3" fmla="*/ 193 h 410"/>
              <a:gd name="T4" fmla="*/ 383 w 408"/>
              <a:gd name="T5" fmla="*/ 157 h 410"/>
              <a:gd name="T6" fmla="*/ 363 w 408"/>
              <a:gd name="T7" fmla="*/ 184 h 410"/>
              <a:gd name="T8" fmla="*/ 342 w 408"/>
              <a:gd name="T9" fmla="*/ 142 h 410"/>
              <a:gd name="T10" fmla="*/ 353 w 408"/>
              <a:gd name="T11" fmla="*/ 22 h 410"/>
              <a:gd name="T12" fmla="*/ 166 w 408"/>
              <a:gd name="T13" fmla="*/ 18 h 410"/>
              <a:gd name="T14" fmla="*/ 191 w 408"/>
              <a:gd name="T15" fmla="*/ 55 h 410"/>
              <a:gd name="T16" fmla="*/ 142 w 408"/>
              <a:gd name="T17" fmla="*/ 65 h 410"/>
              <a:gd name="T18" fmla="*/ 114 w 408"/>
              <a:gd name="T19" fmla="*/ 45 h 410"/>
              <a:gd name="T20" fmla="*/ 121 w 408"/>
              <a:gd name="T21" fmla="*/ 19 h 410"/>
              <a:gd name="T22" fmla="*/ 0 w 408"/>
              <a:gd name="T23" fmla="*/ 22 h 410"/>
              <a:gd name="T24" fmla="*/ 0 w 408"/>
              <a:gd name="T25" fmla="*/ 410 h 410"/>
              <a:gd name="T26" fmla="*/ 354 w 408"/>
              <a:gd name="T27" fmla="*/ 410 h 410"/>
              <a:gd name="T28" fmla="*/ 341 w 408"/>
              <a:gd name="T29" fmla="*/ 264 h 410"/>
              <a:gd name="T30" fmla="*/ 370 w 408"/>
              <a:gd name="T31" fmla="*/ 236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mtClean="0">
              <a:solidFill>
                <a:prstClr val="black"/>
              </a:solidFill>
            </a:endParaRPr>
          </a:p>
        </p:txBody>
      </p:sp>
      <p:sp useBgFill="1">
        <p:nvSpPr>
          <p:cNvPr id="14" name="Freeform 17"/>
          <p:cNvSpPr>
            <a:spLocks/>
          </p:cNvSpPr>
          <p:nvPr/>
        </p:nvSpPr>
        <p:spPr bwMode="auto">
          <a:xfrm>
            <a:off x="1217083" y="1885121"/>
            <a:ext cx="1826194" cy="2010542"/>
          </a:xfrm>
          <a:custGeom>
            <a:avLst/>
            <a:gdLst>
              <a:gd name="T0" fmla="*/ 121 w 376"/>
              <a:gd name="T1" fmla="*/ 454 h 504"/>
              <a:gd name="T2" fmla="*/ 114 w 376"/>
              <a:gd name="T3" fmla="*/ 480 h 504"/>
              <a:gd name="T4" fmla="*/ 142 w 376"/>
              <a:gd name="T5" fmla="*/ 500 h 504"/>
              <a:gd name="T6" fmla="*/ 191 w 376"/>
              <a:gd name="T7" fmla="*/ 490 h 504"/>
              <a:gd name="T8" fmla="*/ 166 w 376"/>
              <a:gd name="T9" fmla="*/ 453 h 504"/>
              <a:gd name="T10" fmla="*/ 353 w 376"/>
              <a:gd name="T11" fmla="*/ 457 h 504"/>
              <a:gd name="T12" fmla="*/ 358 w 376"/>
              <a:gd name="T13" fmla="*/ 380 h 504"/>
              <a:gd name="T14" fmla="*/ 340 w 376"/>
              <a:gd name="T15" fmla="*/ 389 h 504"/>
              <a:gd name="T16" fmla="*/ 317 w 376"/>
              <a:gd name="T17" fmla="*/ 394 h 504"/>
              <a:gd name="T18" fmla="*/ 311 w 376"/>
              <a:gd name="T19" fmla="*/ 345 h 504"/>
              <a:gd name="T20" fmla="*/ 340 w 376"/>
              <a:gd name="T21" fmla="*/ 341 h 504"/>
              <a:gd name="T22" fmla="*/ 357 w 376"/>
              <a:gd name="T23" fmla="*/ 332 h 504"/>
              <a:gd name="T24" fmla="*/ 352 w 376"/>
              <a:gd name="T25" fmla="*/ 246 h 504"/>
              <a:gd name="T26" fmla="*/ 353 w 376"/>
              <a:gd name="T27" fmla="*/ 67 h 504"/>
              <a:gd name="T28" fmla="*/ 160 w 376"/>
              <a:gd name="T29" fmla="*/ 64 h 504"/>
              <a:gd name="T30" fmla="*/ 149 w 376"/>
              <a:gd name="T31" fmla="*/ 54 h 504"/>
              <a:gd name="T32" fmla="*/ 165 w 376"/>
              <a:gd name="T33" fmla="*/ 33 h 504"/>
              <a:gd name="T34" fmla="*/ 148 w 376"/>
              <a:gd name="T35" fmla="*/ 13 h 504"/>
              <a:gd name="T36" fmla="*/ 90 w 376"/>
              <a:gd name="T37" fmla="*/ 16 h 504"/>
              <a:gd name="T38" fmla="*/ 108 w 376"/>
              <a:gd name="T39" fmla="*/ 53 h 504"/>
              <a:gd name="T40" fmla="*/ 0 w 376"/>
              <a:gd name="T41" fmla="*/ 62 h 504"/>
              <a:gd name="T42" fmla="*/ 0 w 376"/>
              <a:gd name="T43" fmla="*/ 457 h 504"/>
              <a:gd name="T44" fmla="*/ 121 w 376"/>
              <a:gd name="T45" fmla="*/ 454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0" y="0"/>
            <a:ext cx="9144000" cy="6856073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210" y="5869219"/>
            <a:ext cx="8976730" cy="39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7800" algn="just">
              <a:lnSpc>
                <a:spcPct val="80000"/>
              </a:lnSpc>
            </a:pPr>
            <a:r>
              <a:rPr lang="ru-RU" sz="2400" dirty="0">
                <a:solidFill>
                  <a:prstClr val="black"/>
                </a:solidFill>
                <a:ea typeface="Times New Roman" panose="02020603050405020304" pitchFamily="18" charset="0"/>
              </a:rPr>
              <a:t>Б - </a:t>
            </a:r>
            <a:r>
              <a:rPr lang="ru-RU" sz="24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плесневые</a:t>
            </a:r>
            <a:endParaRPr lang="ru-RU" sz="2400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209" y="5273315"/>
            <a:ext cx="8976731" cy="39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580" algn="just">
              <a:lnSpc>
                <a:spcPct val="80000"/>
              </a:lnSpc>
            </a:pPr>
            <a:r>
              <a:rPr lang="ru-RU" sz="24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6. Какие грибы поселяются на хлебе?</a:t>
            </a:r>
            <a:endParaRPr lang="ru-RU" sz="2400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5688" y="5572119"/>
            <a:ext cx="8980251" cy="39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7800" algn="just">
              <a:lnSpc>
                <a:spcPct val="80000"/>
              </a:lnSpc>
            </a:pPr>
            <a:r>
              <a:rPr lang="ru-RU" sz="2400" dirty="0">
                <a:solidFill>
                  <a:prstClr val="black"/>
                </a:solidFill>
                <a:ea typeface="Times New Roman" panose="02020603050405020304" pitchFamily="18" charset="0"/>
              </a:rPr>
              <a:t>А - </a:t>
            </a:r>
            <a:r>
              <a:rPr lang="ru-RU" sz="24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головнёвые</a:t>
            </a:r>
            <a:endParaRPr lang="ru-RU" sz="2400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5687" y="6154556"/>
            <a:ext cx="8980251" cy="39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7800" algn="just">
              <a:lnSpc>
                <a:spcPct val="80000"/>
              </a:lnSpc>
            </a:pPr>
            <a:r>
              <a:rPr lang="ru-RU" sz="2400" dirty="0">
                <a:solidFill>
                  <a:prstClr val="black"/>
                </a:solidFill>
                <a:ea typeface="Times New Roman" panose="02020603050405020304" pitchFamily="18" charset="0"/>
              </a:rPr>
              <a:t>В - </a:t>
            </a:r>
            <a:r>
              <a:rPr lang="ru-RU" sz="24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шляпочные</a:t>
            </a:r>
            <a:endParaRPr lang="ru-RU" sz="2400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5688" y="6439893"/>
            <a:ext cx="8980250" cy="39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7800" algn="just">
              <a:lnSpc>
                <a:spcPct val="80000"/>
              </a:lnSpc>
            </a:pPr>
            <a:r>
              <a:rPr lang="ru-RU" sz="2400" dirty="0">
                <a:solidFill>
                  <a:prstClr val="black"/>
                </a:solidFill>
                <a:ea typeface="Times New Roman" panose="02020603050405020304" pitchFamily="18" charset="0"/>
              </a:rPr>
              <a:t>Г - </a:t>
            </a:r>
            <a:r>
              <a:rPr lang="ru-RU" sz="24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дрожжи</a:t>
            </a:r>
            <a:endParaRPr lang="ru-RU" sz="2400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  <p:sp>
        <p:nvSpPr>
          <p:cNvPr id="18" name="Стрелка вправо 17">
            <a:hlinkClick r:id="" action="ppaction://hlinkshowjump?jump=nextslide"/>
          </p:cNvPr>
          <p:cNvSpPr/>
          <p:nvPr/>
        </p:nvSpPr>
        <p:spPr>
          <a:xfrm>
            <a:off x="7929554" y="6333173"/>
            <a:ext cx="1214446" cy="484632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ВПЕРЁД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328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Freeform 6"/>
          <p:cNvSpPr>
            <a:spLocks/>
          </p:cNvSpPr>
          <p:nvPr/>
        </p:nvSpPr>
        <p:spPr bwMode="auto">
          <a:xfrm>
            <a:off x="1217083" y="575734"/>
            <a:ext cx="2054468" cy="1576332"/>
          </a:xfrm>
          <a:custGeom>
            <a:avLst/>
            <a:gdLst>
              <a:gd name="T0" fmla="*/ 108 w 423"/>
              <a:gd name="T1" fmla="*/ 381 h 395"/>
              <a:gd name="T2" fmla="*/ 90 w 423"/>
              <a:gd name="T3" fmla="*/ 344 h 395"/>
              <a:gd name="T4" fmla="*/ 148 w 423"/>
              <a:gd name="T5" fmla="*/ 341 h 395"/>
              <a:gd name="T6" fmla="*/ 165 w 423"/>
              <a:gd name="T7" fmla="*/ 361 h 395"/>
              <a:gd name="T8" fmla="*/ 149 w 423"/>
              <a:gd name="T9" fmla="*/ 382 h 395"/>
              <a:gd name="T10" fmla="*/ 160 w 423"/>
              <a:gd name="T11" fmla="*/ 392 h 395"/>
              <a:gd name="T12" fmla="*/ 353 w 423"/>
              <a:gd name="T13" fmla="*/ 395 h 395"/>
              <a:gd name="T14" fmla="*/ 352 w 423"/>
              <a:gd name="T15" fmla="*/ 286 h 395"/>
              <a:gd name="T16" fmla="*/ 382 w 423"/>
              <a:gd name="T17" fmla="*/ 294 h 395"/>
              <a:gd name="T18" fmla="*/ 409 w 423"/>
              <a:gd name="T19" fmla="*/ 272 h 395"/>
              <a:gd name="T20" fmla="*/ 416 w 423"/>
              <a:gd name="T21" fmla="*/ 230 h 395"/>
              <a:gd name="T22" fmla="*/ 387 w 423"/>
              <a:gd name="T23" fmla="*/ 235 h 395"/>
              <a:gd name="T24" fmla="*/ 356 w 423"/>
              <a:gd name="T25" fmla="*/ 225 h 395"/>
              <a:gd name="T26" fmla="*/ 355 w 423"/>
              <a:gd name="T27" fmla="*/ 154 h 395"/>
              <a:gd name="T28" fmla="*/ 351 w 423"/>
              <a:gd name="T29" fmla="*/ 0 h 395"/>
              <a:gd name="T30" fmla="*/ 0 w 423"/>
              <a:gd name="T31" fmla="*/ 0 h 395"/>
              <a:gd name="T32" fmla="*/ 0 w 423"/>
              <a:gd name="T33" fmla="*/ 390 h 395"/>
              <a:gd name="T34" fmla="*/ 108 w 423"/>
              <a:gd name="T35" fmla="*/ 381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mtClean="0">
              <a:solidFill>
                <a:prstClr val="black"/>
              </a:solidFill>
            </a:endParaRPr>
          </a:p>
        </p:txBody>
      </p:sp>
      <p:sp useBgFill="1">
        <p:nvSpPr>
          <p:cNvPr id="4" name="Freeform 7"/>
          <p:cNvSpPr>
            <a:spLocks/>
          </p:cNvSpPr>
          <p:nvPr/>
        </p:nvSpPr>
        <p:spPr bwMode="auto">
          <a:xfrm>
            <a:off x="4388243" y="575734"/>
            <a:ext cx="1988660" cy="1790903"/>
          </a:xfrm>
          <a:custGeom>
            <a:avLst/>
            <a:gdLst>
              <a:gd name="T0" fmla="*/ 56 w 409"/>
              <a:gd name="T1" fmla="*/ 87 h 449"/>
              <a:gd name="T2" fmla="*/ 34 w 409"/>
              <a:gd name="T3" fmla="*/ 127 h 449"/>
              <a:gd name="T4" fmla="*/ 7 w 409"/>
              <a:gd name="T5" fmla="*/ 175 h 449"/>
              <a:gd name="T6" fmla="*/ 39 w 409"/>
              <a:gd name="T7" fmla="*/ 185 h 449"/>
              <a:gd name="T8" fmla="*/ 57 w 409"/>
              <a:gd name="T9" fmla="*/ 207 h 449"/>
              <a:gd name="T10" fmla="*/ 52 w 409"/>
              <a:gd name="T11" fmla="*/ 393 h 449"/>
              <a:gd name="T12" fmla="*/ 153 w 409"/>
              <a:gd name="T13" fmla="*/ 400 h 449"/>
              <a:gd name="T14" fmla="*/ 146 w 409"/>
              <a:gd name="T15" fmla="*/ 426 h 449"/>
              <a:gd name="T16" fmla="*/ 174 w 409"/>
              <a:gd name="T17" fmla="*/ 445 h 449"/>
              <a:gd name="T18" fmla="*/ 223 w 409"/>
              <a:gd name="T19" fmla="*/ 436 h 449"/>
              <a:gd name="T20" fmla="*/ 198 w 409"/>
              <a:gd name="T21" fmla="*/ 398 h 449"/>
              <a:gd name="T22" fmla="*/ 406 w 409"/>
              <a:gd name="T23" fmla="*/ 390 h 449"/>
              <a:gd name="T24" fmla="*/ 400 w 409"/>
              <a:gd name="T25" fmla="*/ 286 h 449"/>
              <a:gd name="T26" fmla="*/ 372 w 409"/>
              <a:gd name="T27" fmla="*/ 259 h 449"/>
              <a:gd name="T28" fmla="*/ 366 w 409"/>
              <a:gd name="T29" fmla="*/ 198 h 449"/>
              <a:gd name="T30" fmla="*/ 388 w 409"/>
              <a:gd name="T31" fmla="*/ 211 h 449"/>
              <a:gd name="T32" fmla="*/ 400 w 409"/>
              <a:gd name="T33" fmla="*/ 218 h 449"/>
              <a:gd name="T34" fmla="*/ 401 w 409"/>
              <a:gd name="T35" fmla="*/ 57 h 449"/>
              <a:gd name="T36" fmla="*/ 399 w 409"/>
              <a:gd name="T37" fmla="*/ 0 h 449"/>
              <a:gd name="T38" fmla="*/ 43 w 409"/>
              <a:gd name="T39" fmla="*/ 0 h 449"/>
              <a:gd name="T40" fmla="*/ 56 w 409"/>
              <a:gd name="T41" fmla="*/ 87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mtClean="0">
              <a:solidFill>
                <a:prstClr val="black"/>
              </a:solidFill>
            </a:endParaRPr>
          </a:p>
        </p:txBody>
      </p:sp>
      <p:sp useBgFill="1">
        <p:nvSpPr>
          <p:cNvPr id="5" name="Freeform 8"/>
          <p:cNvSpPr>
            <a:spLocks/>
          </p:cNvSpPr>
          <p:nvPr/>
        </p:nvSpPr>
        <p:spPr bwMode="auto">
          <a:xfrm>
            <a:off x="2878754" y="575734"/>
            <a:ext cx="1830307" cy="1799351"/>
          </a:xfrm>
          <a:custGeom>
            <a:avLst/>
            <a:gdLst>
              <a:gd name="T0" fmla="*/ 13 w 377"/>
              <a:gd name="T1" fmla="*/ 154 h 451"/>
              <a:gd name="T2" fmla="*/ 14 w 377"/>
              <a:gd name="T3" fmla="*/ 225 h 451"/>
              <a:gd name="T4" fmla="*/ 45 w 377"/>
              <a:gd name="T5" fmla="*/ 235 h 451"/>
              <a:gd name="T6" fmla="*/ 74 w 377"/>
              <a:gd name="T7" fmla="*/ 230 h 451"/>
              <a:gd name="T8" fmla="*/ 67 w 377"/>
              <a:gd name="T9" fmla="*/ 272 h 451"/>
              <a:gd name="T10" fmla="*/ 40 w 377"/>
              <a:gd name="T11" fmla="*/ 294 h 451"/>
              <a:gd name="T12" fmla="*/ 10 w 377"/>
              <a:gd name="T13" fmla="*/ 286 h 451"/>
              <a:gd name="T14" fmla="*/ 11 w 377"/>
              <a:gd name="T15" fmla="*/ 395 h 451"/>
              <a:gd name="T16" fmla="*/ 114 w 377"/>
              <a:gd name="T17" fmla="*/ 397 h 451"/>
              <a:gd name="T18" fmla="*/ 137 w 377"/>
              <a:gd name="T19" fmla="*/ 410 h 451"/>
              <a:gd name="T20" fmla="*/ 129 w 377"/>
              <a:gd name="T21" fmla="*/ 436 h 451"/>
              <a:gd name="T22" fmla="*/ 178 w 377"/>
              <a:gd name="T23" fmla="*/ 443 h 451"/>
              <a:gd name="T24" fmla="*/ 180 w 377"/>
              <a:gd name="T25" fmla="*/ 406 h 451"/>
              <a:gd name="T26" fmla="*/ 224 w 377"/>
              <a:gd name="T27" fmla="*/ 387 h 451"/>
              <a:gd name="T28" fmla="*/ 363 w 377"/>
              <a:gd name="T29" fmla="*/ 393 h 451"/>
              <a:gd name="T30" fmla="*/ 368 w 377"/>
              <a:gd name="T31" fmla="*/ 207 h 451"/>
              <a:gd name="T32" fmla="*/ 350 w 377"/>
              <a:gd name="T33" fmla="*/ 185 h 451"/>
              <a:gd name="T34" fmla="*/ 318 w 377"/>
              <a:gd name="T35" fmla="*/ 175 h 451"/>
              <a:gd name="T36" fmla="*/ 345 w 377"/>
              <a:gd name="T37" fmla="*/ 127 h 451"/>
              <a:gd name="T38" fmla="*/ 367 w 377"/>
              <a:gd name="T39" fmla="*/ 87 h 451"/>
              <a:gd name="T40" fmla="*/ 354 w 377"/>
              <a:gd name="T41" fmla="*/ 0 h 451"/>
              <a:gd name="T42" fmla="*/ 9 w 377"/>
              <a:gd name="T43" fmla="*/ 0 h 451"/>
              <a:gd name="T44" fmla="*/ 13 w 377"/>
              <a:gd name="T45" fmla="*/ 154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mtClean="0">
              <a:solidFill>
                <a:prstClr val="black"/>
              </a:solidFill>
            </a:endParaRPr>
          </a:p>
        </p:txBody>
      </p:sp>
      <p:sp useBgFill="1">
        <p:nvSpPr>
          <p:cNvPr id="8" name="Freeform 11"/>
          <p:cNvSpPr>
            <a:spLocks/>
          </p:cNvSpPr>
          <p:nvPr/>
        </p:nvSpPr>
        <p:spPr bwMode="auto">
          <a:xfrm>
            <a:off x="2675160" y="2099691"/>
            <a:ext cx="2272459" cy="1872000"/>
          </a:xfrm>
          <a:custGeom>
            <a:avLst/>
            <a:gdLst>
              <a:gd name="T0" fmla="*/ 399 w 468"/>
              <a:gd name="T1" fmla="*/ 298 h 469"/>
              <a:gd name="T2" fmla="*/ 412 w 468"/>
              <a:gd name="T3" fmla="*/ 298 h 469"/>
              <a:gd name="T4" fmla="*/ 428 w 468"/>
              <a:gd name="T5" fmla="*/ 315 h 469"/>
              <a:gd name="T6" fmla="*/ 456 w 468"/>
              <a:gd name="T7" fmla="*/ 284 h 469"/>
              <a:gd name="T8" fmla="*/ 461 w 468"/>
              <a:gd name="T9" fmla="*/ 247 h 469"/>
              <a:gd name="T10" fmla="*/ 427 w 468"/>
              <a:gd name="T11" fmla="*/ 255 h 469"/>
              <a:gd name="T12" fmla="*/ 403 w 468"/>
              <a:gd name="T13" fmla="*/ 234 h 469"/>
              <a:gd name="T14" fmla="*/ 407 w 468"/>
              <a:gd name="T15" fmla="*/ 161 h 469"/>
              <a:gd name="T16" fmla="*/ 405 w 468"/>
              <a:gd name="T17" fmla="*/ 11 h 469"/>
              <a:gd name="T18" fmla="*/ 266 w 468"/>
              <a:gd name="T19" fmla="*/ 5 h 469"/>
              <a:gd name="T20" fmla="*/ 222 w 468"/>
              <a:gd name="T21" fmla="*/ 24 h 469"/>
              <a:gd name="T22" fmla="*/ 220 w 468"/>
              <a:gd name="T23" fmla="*/ 61 h 469"/>
              <a:gd name="T24" fmla="*/ 171 w 468"/>
              <a:gd name="T25" fmla="*/ 54 h 469"/>
              <a:gd name="T26" fmla="*/ 179 w 468"/>
              <a:gd name="T27" fmla="*/ 28 h 469"/>
              <a:gd name="T28" fmla="*/ 156 w 468"/>
              <a:gd name="T29" fmla="*/ 15 h 469"/>
              <a:gd name="T30" fmla="*/ 53 w 468"/>
              <a:gd name="T31" fmla="*/ 13 h 469"/>
              <a:gd name="T32" fmla="*/ 52 w 468"/>
              <a:gd name="T33" fmla="*/ 192 h 469"/>
              <a:gd name="T34" fmla="*/ 57 w 468"/>
              <a:gd name="T35" fmla="*/ 278 h 469"/>
              <a:gd name="T36" fmla="*/ 40 w 468"/>
              <a:gd name="T37" fmla="*/ 287 h 469"/>
              <a:gd name="T38" fmla="*/ 11 w 468"/>
              <a:gd name="T39" fmla="*/ 291 h 469"/>
              <a:gd name="T40" fmla="*/ 17 w 468"/>
              <a:gd name="T41" fmla="*/ 340 h 469"/>
              <a:gd name="T42" fmla="*/ 40 w 468"/>
              <a:gd name="T43" fmla="*/ 335 h 469"/>
              <a:gd name="T44" fmla="*/ 58 w 468"/>
              <a:gd name="T45" fmla="*/ 326 h 469"/>
              <a:gd name="T46" fmla="*/ 53 w 468"/>
              <a:gd name="T47" fmla="*/ 403 h 469"/>
              <a:gd name="T48" fmla="*/ 185 w 468"/>
              <a:gd name="T49" fmla="*/ 398 h 469"/>
              <a:gd name="T50" fmla="*/ 243 w 468"/>
              <a:gd name="T51" fmla="*/ 428 h 469"/>
              <a:gd name="T52" fmla="*/ 258 w 468"/>
              <a:gd name="T53" fmla="*/ 465 h 469"/>
              <a:gd name="T54" fmla="*/ 306 w 468"/>
              <a:gd name="T55" fmla="*/ 441 h 469"/>
              <a:gd name="T56" fmla="*/ 286 w 468"/>
              <a:gd name="T57" fmla="*/ 418 h 469"/>
              <a:gd name="T58" fmla="*/ 333 w 468"/>
              <a:gd name="T59" fmla="*/ 397 h 469"/>
              <a:gd name="T60" fmla="*/ 406 w 468"/>
              <a:gd name="T61" fmla="*/ 398 h 469"/>
              <a:gd name="T62" fmla="*/ 399 w 468"/>
              <a:gd name="T63" fmla="*/ 298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mtClean="0">
              <a:solidFill>
                <a:prstClr val="black"/>
              </a:solidFill>
            </a:endParaRPr>
          </a:p>
        </p:txBody>
      </p:sp>
      <p:sp useBgFill="1">
        <p:nvSpPr>
          <p:cNvPr id="12" name="Freeform 15"/>
          <p:cNvSpPr>
            <a:spLocks/>
          </p:cNvSpPr>
          <p:nvPr/>
        </p:nvSpPr>
        <p:spPr bwMode="auto">
          <a:xfrm>
            <a:off x="2864360" y="3655749"/>
            <a:ext cx="1830307" cy="1599985"/>
          </a:xfrm>
          <a:custGeom>
            <a:avLst/>
            <a:gdLst>
              <a:gd name="T0" fmla="*/ 363 w 377"/>
              <a:gd name="T1" fmla="*/ 321 h 401"/>
              <a:gd name="T2" fmla="*/ 368 w 377"/>
              <a:gd name="T3" fmla="*/ 243 h 401"/>
              <a:gd name="T4" fmla="*/ 350 w 377"/>
              <a:gd name="T5" fmla="*/ 248 h 401"/>
              <a:gd name="T6" fmla="*/ 321 w 377"/>
              <a:gd name="T7" fmla="*/ 258 h 401"/>
              <a:gd name="T8" fmla="*/ 311 w 377"/>
              <a:gd name="T9" fmla="*/ 220 h 401"/>
              <a:gd name="T10" fmla="*/ 334 w 377"/>
              <a:gd name="T11" fmla="*/ 204 h 401"/>
              <a:gd name="T12" fmla="*/ 356 w 377"/>
              <a:gd name="T13" fmla="*/ 193 h 401"/>
              <a:gd name="T14" fmla="*/ 368 w 377"/>
              <a:gd name="T15" fmla="*/ 121 h 401"/>
              <a:gd name="T16" fmla="*/ 367 w 377"/>
              <a:gd name="T17" fmla="*/ 8 h 401"/>
              <a:gd name="T18" fmla="*/ 294 w 377"/>
              <a:gd name="T19" fmla="*/ 7 h 401"/>
              <a:gd name="T20" fmla="*/ 247 w 377"/>
              <a:gd name="T21" fmla="*/ 28 h 401"/>
              <a:gd name="T22" fmla="*/ 267 w 377"/>
              <a:gd name="T23" fmla="*/ 51 h 401"/>
              <a:gd name="T24" fmla="*/ 219 w 377"/>
              <a:gd name="T25" fmla="*/ 75 h 401"/>
              <a:gd name="T26" fmla="*/ 204 w 377"/>
              <a:gd name="T27" fmla="*/ 38 h 401"/>
              <a:gd name="T28" fmla="*/ 146 w 377"/>
              <a:gd name="T29" fmla="*/ 8 h 401"/>
              <a:gd name="T30" fmla="*/ 14 w 377"/>
              <a:gd name="T31" fmla="*/ 13 h 401"/>
              <a:gd name="T32" fmla="*/ 3 w 377"/>
              <a:gd name="T33" fmla="*/ 133 h 401"/>
              <a:gd name="T34" fmla="*/ 24 w 377"/>
              <a:gd name="T35" fmla="*/ 175 h 401"/>
              <a:gd name="T36" fmla="*/ 44 w 377"/>
              <a:gd name="T37" fmla="*/ 148 h 401"/>
              <a:gd name="T38" fmla="*/ 66 w 377"/>
              <a:gd name="T39" fmla="*/ 184 h 401"/>
              <a:gd name="T40" fmla="*/ 31 w 377"/>
              <a:gd name="T41" fmla="*/ 227 h 401"/>
              <a:gd name="T42" fmla="*/ 2 w 377"/>
              <a:gd name="T43" fmla="*/ 255 h 401"/>
              <a:gd name="T44" fmla="*/ 15 w 377"/>
              <a:gd name="T45" fmla="*/ 401 h 401"/>
              <a:gd name="T46" fmla="*/ 372 w 377"/>
              <a:gd name="T47" fmla="*/ 401 h 401"/>
              <a:gd name="T48" fmla="*/ 363 w 377"/>
              <a:gd name="T49" fmla="*/ 32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mtClean="0">
              <a:solidFill>
                <a:prstClr val="black"/>
              </a:solidFill>
            </a:endParaRPr>
          </a:p>
        </p:txBody>
      </p:sp>
      <p:sp useBgFill="1">
        <p:nvSpPr>
          <p:cNvPr id="13" name="Freeform 16"/>
          <p:cNvSpPr>
            <a:spLocks/>
          </p:cNvSpPr>
          <p:nvPr/>
        </p:nvSpPr>
        <p:spPr bwMode="auto">
          <a:xfrm>
            <a:off x="1217083" y="3620268"/>
            <a:ext cx="1982489" cy="1635466"/>
          </a:xfrm>
          <a:custGeom>
            <a:avLst/>
            <a:gdLst>
              <a:gd name="T0" fmla="*/ 370 w 408"/>
              <a:gd name="T1" fmla="*/ 236 h 410"/>
              <a:gd name="T2" fmla="*/ 405 w 408"/>
              <a:gd name="T3" fmla="*/ 193 h 410"/>
              <a:gd name="T4" fmla="*/ 383 w 408"/>
              <a:gd name="T5" fmla="*/ 157 h 410"/>
              <a:gd name="T6" fmla="*/ 363 w 408"/>
              <a:gd name="T7" fmla="*/ 184 h 410"/>
              <a:gd name="T8" fmla="*/ 342 w 408"/>
              <a:gd name="T9" fmla="*/ 142 h 410"/>
              <a:gd name="T10" fmla="*/ 353 w 408"/>
              <a:gd name="T11" fmla="*/ 22 h 410"/>
              <a:gd name="T12" fmla="*/ 166 w 408"/>
              <a:gd name="T13" fmla="*/ 18 h 410"/>
              <a:gd name="T14" fmla="*/ 191 w 408"/>
              <a:gd name="T15" fmla="*/ 55 h 410"/>
              <a:gd name="T16" fmla="*/ 142 w 408"/>
              <a:gd name="T17" fmla="*/ 65 h 410"/>
              <a:gd name="T18" fmla="*/ 114 w 408"/>
              <a:gd name="T19" fmla="*/ 45 h 410"/>
              <a:gd name="T20" fmla="*/ 121 w 408"/>
              <a:gd name="T21" fmla="*/ 19 h 410"/>
              <a:gd name="T22" fmla="*/ 0 w 408"/>
              <a:gd name="T23" fmla="*/ 22 h 410"/>
              <a:gd name="T24" fmla="*/ 0 w 408"/>
              <a:gd name="T25" fmla="*/ 410 h 410"/>
              <a:gd name="T26" fmla="*/ 354 w 408"/>
              <a:gd name="T27" fmla="*/ 410 h 410"/>
              <a:gd name="T28" fmla="*/ 341 w 408"/>
              <a:gd name="T29" fmla="*/ 264 h 410"/>
              <a:gd name="T30" fmla="*/ 370 w 408"/>
              <a:gd name="T31" fmla="*/ 236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mtClean="0">
              <a:solidFill>
                <a:prstClr val="black"/>
              </a:solidFill>
            </a:endParaRPr>
          </a:p>
        </p:txBody>
      </p:sp>
      <p:sp useBgFill="1">
        <p:nvSpPr>
          <p:cNvPr id="14" name="Freeform 17"/>
          <p:cNvSpPr>
            <a:spLocks/>
          </p:cNvSpPr>
          <p:nvPr/>
        </p:nvSpPr>
        <p:spPr bwMode="auto">
          <a:xfrm>
            <a:off x="1217083" y="1885121"/>
            <a:ext cx="1826194" cy="2010542"/>
          </a:xfrm>
          <a:custGeom>
            <a:avLst/>
            <a:gdLst>
              <a:gd name="T0" fmla="*/ 121 w 376"/>
              <a:gd name="T1" fmla="*/ 454 h 504"/>
              <a:gd name="T2" fmla="*/ 114 w 376"/>
              <a:gd name="T3" fmla="*/ 480 h 504"/>
              <a:gd name="T4" fmla="*/ 142 w 376"/>
              <a:gd name="T5" fmla="*/ 500 h 504"/>
              <a:gd name="T6" fmla="*/ 191 w 376"/>
              <a:gd name="T7" fmla="*/ 490 h 504"/>
              <a:gd name="T8" fmla="*/ 166 w 376"/>
              <a:gd name="T9" fmla="*/ 453 h 504"/>
              <a:gd name="T10" fmla="*/ 353 w 376"/>
              <a:gd name="T11" fmla="*/ 457 h 504"/>
              <a:gd name="T12" fmla="*/ 358 w 376"/>
              <a:gd name="T13" fmla="*/ 380 h 504"/>
              <a:gd name="T14" fmla="*/ 340 w 376"/>
              <a:gd name="T15" fmla="*/ 389 h 504"/>
              <a:gd name="T16" fmla="*/ 317 w 376"/>
              <a:gd name="T17" fmla="*/ 394 h 504"/>
              <a:gd name="T18" fmla="*/ 311 w 376"/>
              <a:gd name="T19" fmla="*/ 345 h 504"/>
              <a:gd name="T20" fmla="*/ 340 w 376"/>
              <a:gd name="T21" fmla="*/ 341 h 504"/>
              <a:gd name="T22" fmla="*/ 357 w 376"/>
              <a:gd name="T23" fmla="*/ 332 h 504"/>
              <a:gd name="T24" fmla="*/ 352 w 376"/>
              <a:gd name="T25" fmla="*/ 246 h 504"/>
              <a:gd name="T26" fmla="*/ 353 w 376"/>
              <a:gd name="T27" fmla="*/ 67 h 504"/>
              <a:gd name="T28" fmla="*/ 160 w 376"/>
              <a:gd name="T29" fmla="*/ 64 h 504"/>
              <a:gd name="T30" fmla="*/ 149 w 376"/>
              <a:gd name="T31" fmla="*/ 54 h 504"/>
              <a:gd name="T32" fmla="*/ 165 w 376"/>
              <a:gd name="T33" fmla="*/ 33 h 504"/>
              <a:gd name="T34" fmla="*/ 148 w 376"/>
              <a:gd name="T35" fmla="*/ 13 h 504"/>
              <a:gd name="T36" fmla="*/ 90 w 376"/>
              <a:gd name="T37" fmla="*/ 16 h 504"/>
              <a:gd name="T38" fmla="*/ 108 w 376"/>
              <a:gd name="T39" fmla="*/ 53 h 504"/>
              <a:gd name="T40" fmla="*/ 0 w 376"/>
              <a:gd name="T41" fmla="*/ 62 h 504"/>
              <a:gd name="T42" fmla="*/ 0 w 376"/>
              <a:gd name="T43" fmla="*/ 457 h 504"/>
              <a:gd name="T44" fmla="*/ 121 w 376"/>
              <a:gd name="T45" fmla="*/ 454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0" y="0"/>
            <a:ext cx="9144000" cy="6856073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9210" y="5869219"/>
            <a:ext cx="8976730" cy="39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7800" algn="just">
              <a:lnSpc>
                <a:spcPct val="80000"/>
              </a:lnSpc>
            </a:pPr>
            <a:r>
              <a:rPr lang="ru-RU" sz="2400" dirty="0">
                <a:solidFill>
                  <a:prstClr val="black"/>
                </a:solidFill>
                <a:ea typeface="Times New Roman" panose="02020603050405020304" pitchFamily="18" charset="0"/>
              </a:rPr>
              <a:t>Б </a:t>
            </a:r>
            <a:r>
              <a:rPr lang="ru-RU" sz="24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– не имеют хлорофилла</a:t>
            </a:r>
            <a:endParaRPr lang="ru-RU" sz="2400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9209" y="5273315"/>
            <a:ext cx="8976731" cy="39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580" algn="just">
              <a:lnSpc>
                <a:spcPct val="80000"/>
              </a:lnSpc>
            </a:pPr>
            <a:r>
              <a:rPr lang="ru-RU" sz="24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7. Грибы не способны к фотосинтезу, потому что:</a:t>
            </a:r>
            <a:endParaRPr lang="ru-RU" sz="2400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5688" y="5572119"/>
            <a:ext cx="8980251" cy="39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7800" algn="just">
              <a:lnSpc>
                <a:spcPct val="80000"/>
              </a:lnSpc>
            </a:pPr>
            <a:r>
              <a:rPr lang="ru-RU" sz="2400" dirty="0">
                <a:solidFill>
                  <a:prstClr val="black"/>
                </a:solidFill>
                <a:ea typeface="Times New Roman" panose="02020603050405020304" pitchFamily="18" charset="0"/>
              </a:rPr>
              <a:t>А </a:t>
            </a:r>
            <a:r>
              <a:rPr lang="ru-RU" sz="24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– они живут в почве</a:t>
            </a:r>
            <a:endParaRPr lang="ru-RU" sz="2400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5687" y="6154556"/>
            <a:ext cx="8980251" cy="39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7800" algn="just">
              <a:lnSpc>
                <a:spcPct val="80000"/>
              </a:lnSpc>
            </a:pPr>
            <a:r>
              <a:rPr lang="ru-RU" sz="2400" dirty="0">
                <a:solidFill>
                  <a:prstClr val="black"/>
                </a:solidFill>
                <a:ea typeface="Times New Roman" panose="02020603050405020304" pitchFamily="18" charset="0"/>
              </a:rPr>
              <a:t>В </a:t>
            </a:r>
            <a:r>
              <a:rPr lang="ru-RU" sz="24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– паразитируют на других живых организмах</a:t>
            </a:r>
            <a:endParaRPr lang="ru-RU" sz="2400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5688" y="6439893"/>
            <a:ext cx="8980250" cy="39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7800" algn="just">
              <a:lnSpc>
                <a:spcPct val="80000"/>
              </a:lnSpc>
            </a:pPr>
            <a:r>
              <a:rPr lang="ru-RU" sz="2400" dirty="0">
                <a:solidFill>
                  <a:prstClr val="black"/>
                </a:solidFill>
                <a:ea typeface="Times New Roman" panose="02020603050405020304" pitchFamily="18" charset="0"/>
              </a:rPr>
              <a:t>Г </a:t>
            </a:r>
            <a:r>
              <a:rPr lang="ru-RU" sz="24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– имеют небольшие размеры</a:t>
            </a:r>
            <a:endParaRPr lang="ru-RU" sz="2400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  <p:sp>
        <p:nvSpPr>
          <p:cNvPr id="28" name="Стрелка вправо 27">
            <a:hlinkClick r:id="" action="ppaction://hlinkshowjump?jump=nextslide"/>
          </p:cNvPr>
          <p:cNvSpPr/>
          <p:nvPr/>
        </p:nvSpPr>
        <p:spPr>
          <a:xfrm>
            <a:off x="7929554" y="6333173"/>
            <a:ext cx="1214446" cy="484632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ВПЕРЁД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299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2" grpId="0" animBg="1"/>
      <p:bldP spid="23" grpId="0"/>
      <p:bldP spid="25" grpId="0"/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Freeform 6"/>
          <p:cNvSpPr>
            <a:spLocks/>
          </p:cNvSpPr>
          <p:nvPr/>
        </p:nvSpPr>
        <p:spPr bwMode="auto">
          <a:xfrm>
            <a:off x="1217083" y="575734"/>
            <a:ext cx="2054468" cy="1576332"/>
          </a:xfrm>
          <a:custGeom>
            <a:avLst/>
            <a:gdLst>
              <a:gd name="T0" fmla="*/ 108 w 423"/>
              <a:gd name="T1" fmla="*/ 381 h 395"/>
              <a:gd name="T2" fmla="*/ 90 w 423"/>
              <a:gd name="T3" fmla="*/ 344 h 395"/>
              <a:gd name="T4" fmla="*/ 148 w 423"/>
              <a:gd name="T5" fmla="*/ 341 h 395"/>
              <a:gd name="T6" fmla="*/ 165 w 423"/>
              <a:gd name="T7" fmla="*/ 361 h 395"/>
              <a:gd name="T8" fmla="*/ 149 w 423"/>
              <a:gd name="T9" fmla="*/ 382 h 395"/>
              <a:gd name="T10" fmla="*/ 160 w 423"/>
              <a:gd name="T11" fmla="*/ 392 h 395"/>
              <a:gd name="T12" fmla="*/ 353 w 423"/>
              <a:gd name="T13" fmla="*/ 395 h 395"/>
              <a:gd name="T14" fmla="*/ 352 w 423"/>
              <a:gd name="T15" fmla="*/ 286 h 395"/>
              <a:gd name="T16" fmla="*/ 382 w 423"/>
              <a:gd name="T17" fmla="*/ 294 h 395"/>
              <a:gd name="T18" fmla="*/ 409 w 423"/>
              <a:gd name="T19" fmla="*/ 272 h 395"/>
              <a:gd name="T20" fmla="*/ 416 w 423"/>
              <a:gd name="T21" fmla="*/ 230 h 395"/>
              <a:gd name="T22" fmla="*/ 387 w 423"/>
              <a:gd name="T23" fmla="*/ 235 h 395"/>
              <a:gd name="T24" fmla="*/ 356 w 423"/>
              <a:gd name="T25" fmla="*/ 225 h 395"/>
              <a:gd name="T26" fmla="*/ 355 w 423"/>
              <a:gd name="T27" fmla="*/ 154 h 395"/>
              <a:gd name="T28" fmla="*/ 351 w 423"/>
              <a:gd name="T29" fmla="*/ 0 h 395"/>
              <a:gd name="T30" fmla="*/ 0 w 423"/>
              <a:gd name="T31" fmla="*/ 0 h 395"/>
              <a:gd name="T32" fmla="*/ 0 w 423"/>
              <a:gd name="T33" fmla="*/ 390 h 395"/>
              <a:gd name="T34" fmla="*/ 108 w 423"/>
              <a:gd name="T35" fmla="*/ 381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mtClean="0">
              <a:solidFill>
                <a:prstClr val="black"/>
              </a:solidFill>
            </a:endParaRPr>
          </a:p>
        </p:txBody>
      </p:sp>
      <p:sp useBgFill="1">
        <p:nvSpPr>
          <p:cNvPr id="4" name="Freeform 7"/>
          <p:cNvSpPr>
            <a:spLocks/>
          </p:cNvSpPr>
          <p:nvPr/>
        </p:nvSpPr>
        <p:spPr bwMode="auto">
          <a:xfrm>
            <a:off x="4388243" y="575734"/>
            <a:ext cx="1988660" cy="1790903"/>
          </a:xfrm>
          <a:custGeom>
            <a:avLst/>
            <a:gdLst>
              <a:gd name="T0" fmla="*/ 56 w 409"/>
              <a:gd name="T1" fmla="*/ 87 h 449"/>
              <a:gd name="T2" fmla="*/ 34 w 409"/>
              <a:gd name="T3" fmla="*/ 127 h 449"/>
              <a:gd name="T4" fmla="*/ 7 w 409"/>
              <a:gd name="T5" fmla="*/ 175 h 449"/>
              <a:gd name="T6" fmla="*/ 39 w 409"/>
              <a:gd name="T7" fmla="*/ 185 h 449"/>
              <a:gd name="T8" fmla="*/ 57 w 409"/>
              <a:gd name="T9" fmla="*/ 207 h 449"/>
              <a:gd name="T10" fmla="*/ 52 w 409"/>
              <a:gd name="T11" fmla="*/ 393 h 449"/>
              <a:gd name="T12" fmla="*/ 153 w 409"/>
              <a:gd name="T13" fmla="*/ 400 h 449"/>
              <a:gd name="T14" fmla="*/ 146 w 409"/>
              <a:gd name="T15" fmla="*/ 426 h 449"/>
              <a:gd name="T16" fmla="*/ 174 w 409"/>
              <a:gd name="T17" fmla="*/ 445 h 449"/>
              <a:gd name="T18" fmla="*/ 223 w 409"/>
              <a:gd name="T19" fmla="*/ 436 h 449"/>
              <a:gd name="T20" fmla="*/ 198 w 409"/>
              <a:gd name="T21" fmla="*/ 398 h 449"/>
              <a:gd name="T22" fmla="*/ 406 w 409"/>
              <a:gd name="T23" fmla="*/ 390 h 449"/>
              <a:gd name="T24" fmla="*/ 400 w 409"/>
              <a:gd name="T25" fmla="*/ 286 h 449"/>
              <a:gd name="T26" fmla="*/ 372 w 409"/>
              <a:gd name="T27" fmla="*/ 259 h 449"/>
              <a:gd name="T28" fmla="*/ 366 w 409"/>
              <a:gd name="T29" fmla="*/ 198 h 449"/>
              <a:gd name="T30" fmla="*/ 388 w 409"/>
              <a:gd name="T31" fmla="*/ 211 h 449"/>
              <a:gd name="T32" fmla="*/ 400 w 409"/>
              <a:gd name="T33" fmla="*/ 218 h 449"/>
              <a:gd name="T34" fmla="*/ 401 w 409"/>
              <a:gd name="T35" fmla="*/ 57 h 449"/>
              <a:gd name="T36" fmla="*/ 399 w 409"/>
              <a:gd name="T37" fmla="*/ 0 h 449"/>
              <a:gd name="T38" fmla="*/ 43 w 409"/>
              <a:gd name="T39" fmla="*/ 0 h 449"/>
              <a:gd name="T40" fmla="*/ 56 w 409"/>
              <a:gd name="T41" fmla="*/ 87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mtClean="0">
              <a:solidFill>
                <a:prstClr val="black"/>
              </a:solidFill>
            </a:endParaRPr>
          </a:p>
        </p:txBody>
      </p:sp>
      <p:sp useBgFill="1">
        <p:nvSpPr>
          <p:cNvPr id="5" name="Freeform 8"/>
          <p:cNvSpPr>
            <a:spLocks/>
          </p:cNvSpPr>
          <p:nvPr/>
        </p:nvSpPr>
        <p:spPr bwMode="auto">
          <a:xfrm>
            <a:off x="2878754" y="575734"/>
            <a:ext cx="1830307" cy="1799351"/>
          </a:xfrm>
          <a:custGeom>
            <a:avLst/>
            <a:gdLst>
              <a:gd name="T0" fmla="*/ 13 w 377"/>
              <a:gd name="T1" fmla="*/ 154 h 451"/>
              <a:gd name="T2" fmla="*/ 14 w 377"/>
              <a:gd name="T3" fmla="*/ 225 h 451"/>
              <a:gd name="T4" fmla="*/ 45 w 377"/>
              <a:gd name="T5" fmla="*/ 235 h 451"/>
              <a:gd name="T6" fmla="*/ 74 w 377"/>
              <a:gd name="T7" fmla="*/ 230 h 451"/>
              <a:gd name="T8" fmla="*/ 67 w 377"/>
              <a:gd name="T9" fmla="*/ 272 h 451"/>
              <a:gd name="T10" fmla="*/ 40 w 377"/>
              <a:gd name="T11" fmla="*/ 294 h 451"/>
              <a:gd name="T12" fmla="*/ 10 w 377"/>
              <a:gd name="T13" fmla="*/ 286 h 451"/>
              <a:gd name="T14" fmla="*/ 11 w 377"/>
              <a:gd name="T15" fmla="*/ 395 h 451"/>
              <a:gd name="T16" fmla="*/ 114 w 377"/>
              <a:gd name="T17" fmla="*/ 397 h 451"/>
              <a:gd name="T18" fmla="*/ 137 w 377"/>
              <a:gd name="T19" fmla="*/ 410 h 451"/>
              <a:gd name="T20" fmla="*/ 129 w 377"/>
              <a:gd name="T21" fmla="*/ 436 h 451"/>
              <a:gd name="T22" fmla="*/ 178 w 377"/>
              <a:gd name="T23" fmla="*/ 443 h 451"/>
              <a:gd name="T24" fmla="*/ 180 w 377"/>
              <a:gd name="T25" fmla="*/ 406 h 451"/>
              <a:gd name="T26" fmla="*/ 224 w 377"/>
              <a:gd name="T27" fmla="*/ 387 h 451"/>
              <a:gd name="T28" fmla="*/ 363 w 377"/>
              <a:gd name="T29" fmla="*/ 393 h 451"/>
              <a:gd name="T30" fmla="*/ 368 w 377"/>
              <a:gd name="T31" fmla="*/ 207 h 451"/>
              <a:gd name="T32" fmla="*/ 350 w 377"/>
              <a:gd name="T33" fmla="*/ 185 h 451"/>
              <a:gd name="T34" fmla="*/ 318 w 377"/>
              <a:gd name="T35" fmla="*/ 175 h 451"/>
              <a:gd name="T36" fmla="*/ 345 w 377"/>
              <a:gd name="T37" fmla="*/ 127 h 451"/>
              <a:gd name="T38" fmla="*/ 367 w 377"/>
              <a:gd name="T39" fmla="*/ 87 h 451"/>
              <a:gd name="T40" fmla="*/ 354 w 377"/>
              <a:gd name="T41" fmla="*/ 0 h 451"/>
              <a:gd name="T42" fmla="*/ 9 w 377"/>
              <a:gd name="T43" fmla="*/ 0 h 451"/>
              <a:gd name="T44" fmla="*/ 13 w 377"/>
              <a:gd name="T45" fmla="*/ 154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mtClean="0">
              <a:solidFill>
                <a:prstClr val="black"/>
              </a:solidFill>
            </a:endParaRPr>
          </a:p>
        </p:txBody>
      </p:sp>
      <p:sp useBgFill="1">
        <p:nvSpPr>
          <p:cNvPr id="6" name="Freeform 9"/>
          <p:cNvSpPr>
            <a:spLocks/>
          </p:cNvSpPr>
          <p:nvPr/>
        </p:nvSpPr>
        <p:spPr bwMode="auto">
          <a:xfrm>
            <a:off x="6049916" y="575734"/>
            <a:ext cx="2007167" cy="1579712"/>
          </a:xfrm>
          <a:custGeom>
            <a:avLst/>
            <a:gdLst>
              <a:gd name="T0" fmla="*/ 59 w 413"/>
              <a:gd name="T1" fmla="*/ 57 h 396"/>
              <a:gd name="T2" fmla="*/ 58 w 413"/>
              <a:gd name="T3" fmla="*/ 218 h 396"/>
              <a:gd name="T4" fmla="*/ 46 w 413"/>
              <a:gd name="T5" fmla="*/ 211 h 396"/>
              <a:gd name="T6" fmla="*/ 24 w 413"/>
              <a:gd name="T7" fmla="*/ 198 h 396"/>
              <a:gd name="T8" fmla="*/ 30 w 413"/>
              <a:gd name="T9" fmla="*/ 259 h 396"/>
              <a:gd name="T10" fmla="*/ 58 w 413"/>
              <a:gd name="T11" fmla="*/ 286 h 396"/>
              <a:gd name="T12" fmla="*/ 64 w 413"/>
              <a:gd name="T13" fmla="*/ 390 h 396"/>
              <a:gd name="T14" fmla="*/ 161 w 413"/>
              <a:gd name="T15" fmla="*/ 391 h 396"/>
              <a:gd name="T16" fmla="*/ 199 w 413"/>
              <a:gd name="T17" fmla="*/ 363 h 396"/>
              <a:gd name="T18" fmla="*/ 172 w 413"/>
              <a:gd name="T19" fmla="*/ 336 h 396"/>
              <a:gd name="T20" fmla="*/ 221 w 413"/>
              <a:gd name="T21" fmla="*/ 326 h 396"/>
              <a:gd name="T22" fmla="*/ 246 w 413"/>
              <a:gd name="T23" fmla="*/ 353 h 396"/>
              <a:gd name="T24" fmla="*/ 264 w 413"/>
              <a:gd name="T25" fmla="*/ 385 h 396"/>
              <a:gd name="T26" fmla="*/ 413 w 413"/>
              <a:gd name="T27" fmla="*/ 378 h 396"/>
              <a:gd name="T28" fmla="*/ 413 w 413"/>
              <a:gd name="T29" fmla="*/ 0 h 396"/>
              <a:gd name="T30" fmla="*/ 57 w 413"/>
              <a:gd name="T31" fmla="*/ 0 h 396"/>
              <a:gd name="T32" fmla="*/ 59 w 413"/>
              <a:gd name="T33" fmla="*/ 57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mtClean="0">
              <a:solidFill>
                <a:prstClr val="black"/>
              </a:solidFill>
            </a:endParaRPr>
          </a:p>
        </p:txBody>
      </p:sp>
      <p:sp useBgFill="1">
        <p:nvSpPr>
          <p:cNvPr id="8" name="Freeform 11"/>
          <p:cNvSpPr>
            <a:spLocks/>
          </p:cNvSpPr>
          <p:nvPr/>
        </p:nvSpPr>
        <p:spPr bwMode="auto">
          <a:xfrm>
            <a:off x="2675160" y="2099691"/>
            <a:ext cx="2272459" cy="1872000"/>
          </a:xfrm>
          <a:custGeom>
            <a:avLst/>
            <a:gdLst>
              <a:gd name="T0" fmla="*/ 399 w 468"/>
              <a:gd name="T1" fmla="*/ 298 h 469"/>
              <a:gd name="T2" fmla="*/ 412 w 468"/>
              <a:gd name="T3" fmla="*/ 298 h 469"/>
              <a:gd name="T4" fmla="*/ 428 w 468"/>
              <a:gd name="T5" fmla="*/ 315 h 469"/>
              <a:gd name="T6" fmla="*/ 456 w 468"/>
              <a:gd name="T7" fmla="*/ 284 h 469"/>
              <a:gd name="T8" fmla="*/ 461 w 468"/>
              <a:gd name="T9" fmla="*/ 247 h 469"/>
              <a:gd name="T10" fmla="*/ 427 w 468"/>
              <a:gd name="T11" fmla="*/ 255 h 469"/>
              <a:gd name="T12" fmla="*/ 403 w 468"/>
              <a:gd name="T13" fmla="*/ 234 h 469"/>
              <a:gd name="T14" fmla="*/ 407 w 468"/>
              <a:gd name="T15" fmla="*/ 161 h 469"/>
              <a:gd name="T16" fmla="*/ 405 w 468"/>
              <a:gd name="T17" fmla="*/ 11 h 469"/>
              <a:gd name="T18" fmla="*/ 266 w 468"/>
              <a:gd name="T19" fmla="*/ 5 h 469"/>
              <a:gd name="T20" fmla="*/ 222 w 468"/>
              <a:gd name="T21" fmla="*/ 24 h 469"/>
              <a:gd name="T22" fmla="*/ 220 w 468"/>
              <a:gd name="T23" fmla="*/ 61 h 469"/>
              <a:gd name="T24" fmla="*/ 171 w 468"/>
              <a:gd name="T25" fmla="*/ 54 h 469"/>
              <a:gd name="T26" fmla="*/ 179 w 468"/>
              <a:gd name="T27" fmla="*/ 28 h 469"/>
              <a:gd name="T28" fmla="*/ 156 w 468"/>
              <a:gd name="T29" fmla="*/ 15 h 469"/>
              <a:gd name="T30" fmla="*/ 53 w 468"/>
              <a:gd name="T31" fmla="*/ 13 h 469"/>
              <a:gd name="T32" fmla="*/ 52 w 468"/>
              <a:gd name="T33" fmla="*/ 192 h 469"/>
              <a:gd name="T34" fmla="*/ 57 w 468"/>
              <a:gd name="T35" fmla="*/ 278 h 469"/>
              <a:gd name="T36" fmla="*/ 40 w 468"/>
              <a:gd name="T37" fmla="*/ 287 h 469"/>
              <a:gd name="T38" fmla="*/ 11 w 468"/>
              <a:gd name="T39" fmla="*/ 291 h 469"/>
              <a:gd name="T40" fmla="*/ 17 w 468"/>
              <a:gd name="T41" fmla="*/ 340 h 469"/>
              <a:gd name="T42" fmla="*/ 40 w 468"/>
              <a:gd name="T43" fmla="*/ 335 h 469"/>
              <a:gd name="T44" fmla="*/ 58 w 468"/>
              <a:gd name="T45" fmla="*/ 326 h 469"/>
              <a:gd name="T46" fmla="*/ 53 w 468"/>
              <a:gd name="T47" fmla="*/ 403 h 469"/>
              <a:gd name="T48" fmla="*/ 185 w 468"/>
              <a:gd name="T49" fmla="*/ 398 h 469"/>
              <a:gd name="T50" fmla="*/ 243 w 468"/>
              <a:gd name="T51" fmla="*/ 428 h 469"/>
              <a:gd name="T52" fmla="*/ 258 w 468"/>
              <a:gd name="T53" fmla="*/ 465 h 469"/>
              <a:gd name="T54" fmla="*/ 306 w 468"/>
              <a:gd name="T55" fmla="*/ 441 h 469"/>
              <a:gd name="T56" fmla="*/ 286 w 468"/>
              <a:gd name="T57" fmla="*/ 418 h 469"/>
              <a:gd name="T58" fmla="*/ 333 w 468"/>
              <a:gd name="T59" fmla="*/ 397 h 469"/>
              <a:gd name="T60" fmla="*/ 406 w 468"/>
              <a:gd name="T61" fmla="*/ 398 h 469"/>
              <a:gd name="T62" fmla="*/ 399 w 468"/>
              <a:gd name="T63" fmla="*/ 298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mtClean="0">
              <a:solidFill>
                <a:prstClr val="black"/>
              </a:solidFill>
            </a:endParaRPr>
          </a:p>
        </p:txBody>
      </p:sp>
      <p:sp useBgFill="1">
        <p:nvSpPr>
          <p:cNvPr id="12" name="Freeform 15"/>
          <p:cNvSpPr>
            <a:spLocks/>
          </p:cNvSpPr>
          <p:nvPr/>
        </p:nvSpPr>
        <p:spPr bwMode="auto">
          <a:xfrm>
            <a:off x="2864360" y="3655749"/>
            <a:ext cx="1830307" cy="1599985"/>
          </a:xfrm>
          <a:custGeom>
            <a:avLst/>
            <a:gdLst>
              <a:gd name="T0" fmla="*/ 363 w 377"/>
              <a:gd name="T1" fmla="*/ 321 h 401"/>
              <a:gd name="T2" fmla="*/ 368 w 377"/>
              <a:gd name="T3" fmla="*/ 243 h 401"/>
              <a:gd name="T4" fmla="*/ 350 w 377"/>
              <a:gd name="T5" fmla="*/ 248 h 401"/>
              <a:gd name="T6" fmla="*/ 321 w 377"/>
              <a:gd name="T7" fmla="*/ 258 h 401"/>
              <a:gd name="T8" fmla="*/ 311 w 377"/>
              <a:gd name="T9" fmla="*/ 220 h 401"/>
              <a:gd name="T10" fmla="*/ 334 w 377"/>
              <a:gd name="T11" fmla="*/ 204 h 401"/>
              <a:gd name="T12" fmla="*/ 356 w 377"/>
              <a:gd name="T13" fmla="*/ 193 h 401"/>
              <a:gd name="T14" fmla="*/ 368 w 377"/>
              <a:gd name="T15" fmla="*/ 121 h 401"/>
              <a:gd name="T16" fmla="*/ 367 w 377"/>
              <a:gd name="T17" fmla="*/ 8 h 401"/>
              <a:gd name="T18" fmla="*/ 294 w 377"/>
              <a:gd name="T19" fmla="*/ 7 h 401"/>
              <a:gd name="T20" fmla="*/ 247 w 377"/>
              <a:gd name="T21" fmla="*/ 28 h 401"/>
              <a:gd name="T22" fmla="*/ 267 w 377"/>
              <a:gd name="T23" fmla="*/ 51 h 401"/>
              <a:gd name="T24" fmla="*/ 219 w 377"/>
              <a:gd name="T25" fmla="*/ 75 h 401"/>
              <a:gd name="T26" fmla="*/ 204 w 377"/>
              <a:gd name="T27" fmla="*/ 38 h 401"/>
              <a:gd name="T28" fmla="*/ 146 w 377"/>
              <a:gd name="T29" fmla="*/ 8 h 401"/>
              <a:gd name="T30" fmla="*/ 14 w 377"/>
              <a:gd name="T31" fmla="*/ 13 h 401"/>
              <a:gd name="T32" fmla="*/ 3 w 377"/>
              <a:gd name="T33" fmla="*/ 133 h 401"/>
              <a:gd name="T34" fmla="*/ 24 w 377"/>
              <a:gd name="T35" fmla="*/ 175 h 401"/>
              <a:gd name="T36" fmla="*/ 44 w 377"/>
              <a:gd name="T37" fmla="*/ 148 h 401"/>
              <a:gd name="T38" fmla="*/ 66 w 377"/>
              <a:gd name="T39" fmla="*/ 184 h 401"/>
              <a:gd name="T40" fmla="*/ 31 w 377"/>
              <a:gd name="T41" fmla="*/ 227 h 401"/>
              <a:gd name="T42" fmla="*/ 2 w 377"/>
              <a:gd name="T43" fmla="*/ 255 h 401"/>
              <a:gd name="T44" fmla="*/ 15 w 377"/>
              <a:gd name="T45" fmla="*/ 401 h 401"/>
              <a:gd name="T46" fmla="*/ 372 w 377"/>
              <a:gd name="T47" fmla="*/ 401 h 401"/>
              <a:gd name="T48" fmla="*/ 363 w 377"/>
              <a:gd name="T49" fmla="*/ 32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mtClean="0">
              <a:solidFill>
                <a:prstClr val="black"/>
              </a:solidFill>
            </a:endParaRPr>
          </a:p>
        </p:txBody>
      </p:sp>
      <p:sp useBgFill="1">
        <p:nvSpPr>
          <p:cNvPr id="13" name="Freeform 16"/>
          <p:cNvSpPr>
            <a:spLocks/>
          </p:cNvSpPr>
          <p:nvPr/>
        </p:nvSpPr>
        <p:spPr bwMode="auto">
          <a:xfrm>
            <a:off x="1217083" y="3620268"/>
            <a:ext cx="1982489" cy="1635466"/>
          </a:xfrm>
          <a:custGeom>
            <a:avLst/>
            <a:gdLst>
              <a:gd name="T0" fmla="*/ 370 w 408"/>
              <a:gd name="T1" fmla="*/ 236 h 410"/>
              <a:gd name="T2" fmla="*/ 405 w 408"/>
              <a:gd name="T3" fmla="*/ 193 h 410"/>
              <a:gd name="T4" fmla="*/ 383 w 408"/>
              <a:gd name="T5" fmla="*/ 157 h 410"/>
              <a:gd name="T6" fmla="*/ 363 w 408"/>
              <a:gd name="T7" fmla="*/ 184 h 410"/>
              <a:gd name="T8" fmla="*/ 342 w 408"/>
              <a:gd name="T9" fmla="*/ 142 h 410"/>
              <a:gd name="T10" fmla="*/ 353 w 408"/>
              <a:gd name="T11" fmla="*/ 22 h 410"/>
              <a:gd name="T12" fmla="*/ 166 w 408"/>
              <a:gd name="T13" fmla="*/ 18 h 410"/>
              <a:gd name="T14" fmla="*/ 191 w 408"/>
              <a:gd name="T15" fmla="*/ 55 h 410"/>
              <a:gd name="T16" fmla="*/ 142 w 408"/>
              <a:gd name="T17" fmla="*/ 65 h 410"/>
              <a:gd name="T18" fmla="*/ 114 w 408"/>
              <a:gd name="T19" fmla="*/ 45 h 410"/>
              <a:gd name="T20" fmla="*/ 121 w 408"/>
              <a:gd name="T21" fmla="*/ 19 h 410"/>
              <a:gd name="T22" fmla="*/ 0 w 408"/>
              <a:gd name="T23" fmla="*/ 22 h 410"/>
              <a:gd name="T24" fmla="*/ 0 w 408"/>
              <a:gd name="T25" fmla="*/ 410 h 410"/>
              <a:gd name="T26" fmla="*/ 354 w 408"/>
              <a:gd name="T27" fmla="*/ 410 h 410"/>
              <a:gd name="T28" fmla="*/ 341 w 408"/>
              <a:gd name="T29" fmla="*/ 264 h 410"/>
              <a:gd name="T30" fmla="*/ 370 w 408"/>
              <a:gd name="T31" fmla="*/ 236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mtClean="0">
              <a:solidFill>
                <a:prstClr val="black"/>
              </a:solidFill>
            </a:endParaRPr>
          </a:p>
        </p:txBody>
      </p:sp>
      <p:sp useBgFill="1">
        <p:nvSpPr>
          <p:cNvPr id="14" name="Freeform 17"/>
          <p:cNvSpPr>
            <a:spLocks/>
          </p:cNvSpPr>
          <p:nvPr/>
        </p:nvSpPr>
        <p:spPr bwMode="auto">
          <a:xfrm>
            <a:off x="1217083" y="1885121"/>
            <a:ext cx="1826194" cy="2010542"/>
          </a:xfrm>
          <a:custGeom>
            <a:avLst/>
            <a:gdLst>
              <a:gd name="T0" fmla="*/ 121 w 376"/>
              <a:gd name="T1" fmla="*/ 454 h 504"/>
              <a:gd name="T2" fmla="*/ 114 w 376"/>
              <a:gd name="T3" fmla="*/ 480 h 504"/>
              <a:gd name="T4" fmla="*/ 142 w 376"/>
              <a:gd name="T5" fmla="*/ 500 h 504"/>
              <a:gd name="T6" fmla="*/ 191 w 376"/>
              <a:gd name="T7" fmla="*/ 490 h 504"/>
              <a:gd name="T8" fmla="*/ 166 w 376"/>
              <a:gd name="T9" fmla="*/ 453 h 504"/>
              <a:gd name="T10" fmla="*/ 353 w 376"/>
              <a:gd name="T11" fmla="*/ 457 h 504"/>
              <a:gd name="T12" fmla="*/ 358 w 376"/>
              <a:gd name="T13" fmla="*/ 380 h 504"/>
              <a:gd name="T14" fmla="*/ 340 w 376"/>
              <a:gd name="T15" fmla="*/ 389 h 504"/>
              <a:gd name="T16" fmla="*/ 317 w 376"/>
              <a:gd name="T17" fmla="*/ 394 h 504"/>
              <a:gd name="T18" fmla="*/ 311 w 376"/>
              <a:gd name="T19" fmla="*/ 345 h 504"/>
              <a:gd name="T20" fmla="*/ 340 w 376"/>
              <a:gd name="T21" fmla="*/ 341 h 504"/>
              <a:gd name="T22" fmla="*/ 357 w 376"/>
              <a:gd name="T23" fmla="*/ 332 h 504"/>
              <a:gd name="T24" fmla="*/ 352 w 376"/>
              <a:gd name="T25" fmla="*/ 246 h 504"/>
              <a:gd name="T26" fmla="*/ 353 w 376"/>
              <a:gd name="T27" fmla="*/ 67 h 504"/>
              <a:gd name="T28" fmla="*/ 160 w 376"/>
              <a:gd name="T29" fmla="*/ 64 h 504"/>
              <a:gd name="T30" fmla="*/ 149 w 376"/>
              <a:gd name="T31" fmla="*/ 54 h 504"/>
              <a:gd name="T32" fmla="*/ 165 w 376"/>
              <a:gd name="T33" fmla="*/ 33 h 504"/>
              <a:gd name="T34" fmla="*/ 148 w 376"/>
              <a:gd name="T35" fmla="*/ 13 h 504"/>
              <a:gd name="T36" fmla="*/ 90 w 376"/>
              <a:gd name="T37" fmla="*/ 16 h 504"/>
              <a:gd name="T38" fmla="*/ 108 w 376"/>
              <a:gd name="T39" fmla="*/ 53 h 504"/>
              <a:gd name="T40" fmla="*/ 0 w 376"/>
              <a:gd name="T41" fmla="*/ 62 h 504"/>
              <a:gd name="T42" fmla="*/ 0 w 376"/>
              <a:gd name="T43" fmla="*/ 457 h 504"/>
              <a:gd name="T44" fmla="*/ 121 w 376"/>
              <a:gd name="T45" fmla="*/ 454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0" y="0"/>
            <a:ext cx="9144000" cy="6856073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9210" y="5869219"/>
            <a:ext cx="8976730" cy="39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7800" algn="just">
              <a:lnSpc>
                <a:spcPct val="80000"/>
              </a:lnSpc>
            </a:pPr>
            <a:r>
              <a:rPr lang="ru-RU" sz="2400" dirty="0">
                <a:solidFill>
                  <a:prstClr val="black"/>
                </a:solidFill>
                <a:ea typeface="Times New Roman" panose="02020603050405020304" pitchFamily="18" charset="0"/>
              </a:rPr>
              <a:t>Б </a:t>
            </a:r>
            <a:r>
              <a:rPr lang="ru-RU" sz="24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– клетки содержат цитоплазму</a:t>
            </a:r>
            <a:endParaRPr lang="ru-RU" sz="2400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9209" y="5273315"/>
            <a:ext cx="8976731" cy="39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580" algn="just">
              <a:lnSpc>
                <a:spcPct val="80000"/>
              </a:lnSpc>
            </a:pPr>
            <a:r>
              <a:rPr lang="ru-RU" sz="24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8. Чем грибы отличаются от бактерий?</a:t>
            </a:r>
            <a:endParaRPr lang="ru-RU" sz="2400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5688" y="5572119"/>
            <a:ext cx="8980251" cy="39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7800" algn="just">
              <a:lnSpc>
                <a:spcPct val="80000"/>
              </a:lnSpc>
            </a:pPr>
            <a:r>
              <a:rPr lang="ru-RU" sz="2400" dirty="0">
                <a:solidFill>
                  <a:prstClr val="black"/>
                </a:solidFill>
                <a:ea typeface="Times New Roman" panose="02020603050405020304" pitchFamily="18" charset="0"/>
              </a:rPr>
              <a:t>А </a:t>
            </a:r>
            <a:r>
              <a:rPr lang="ru-RU" sz="24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– клетки имеют оболочки</a:t>
            </a:r>
            <a:endParaRPr lang="ru-RU" sz="2400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5687" y="6154556"/>
            <a:ext cx="8980251" cy="39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7800" algn="just">
              <a:lnSpc>
                <a:spcPct val="80000"/>
              </a:lnSpc>
            </a:pPr>
            <a:r>
              <a:rPr lang="ru-RU" sz="2400" dirty="0">
                <a:solidFill>
                  <a:prstClr val="black"/>
                </a:solidFill>
                <a:ea typeface="Times New Roman" panose="02020603050405020304" pitchFamily="18" charset="0"/>
              </a:rPr>
              <a:t>В </a:t>
            </a:r>
            <a:r>
              <a:rPr lang="ru-RU" sz="24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– клетки имеют ядро</a:t>
            </a:r>
            <a:endParaRPr lang="ru-RU" sz="2400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5688" y="6439893"/>
            <a:ext cx="8980250" cy="39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7800" algn="just">
              <a:lnSpc>
                <a:spcPct val="80000"/>
              </a:lnSpc>
            </a:pPr>
            <a:r>
              <a:rPr lang="ru-RU" sz="2400" dirty="0">
                <a:solidFill>
                  <a:prstClr val="black"/>
                </a:solidFill>
                <a:ea typeface="Times New Roman" panose="02020603050405020304" pitchFamily="18" charset="0"/>
              </a:rPr>
              <a:t>Г </a:t>
            </a:r>
            <a:r>
              <a:rPr lang="ru-RU" sz="24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– клетки содержат пластиды</a:t>
            </a:r>
            <a:endParaRPr lang="ru-RU" sz="2400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  <p:sp>
        <p:nvSpPr>
          <p:cNvPr id="20" name="Стрелка вправо 19">
            <a:hlinkClick r:id="" action="ppaction://hlinkshowjump?jump=nextslide"/>
          </p:cNvPr>
          <p:cNvSpPr/>
          <p:nvPr/>
        </p:nvSpPr>
        <p:spPr>
          <a:xfrm>
            <a:off x="7929554" y="6333173"/>
            <a:ext cx="1214446" cy="484632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ВПЕРЁД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356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6" grpId="0" animBg="1"/>
      <p:bldP spid="15" grpId="0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Freeform 6"/>
          <p:cNvSpPr>
            <a:spLocks/>
          </p:cNvSpPr>
          <p:nvPr/>
        </p:nvSpPr>
        <p:spPr bwMode="auto">
          <a:xfrm>
            <a:off x="1217083" y="575734"/>
            <a:ext cx="2054468" cy="1576332"/>
          </a:xfrm>
          <a:custGeom>
            <a:avLst/>
            <a:gdLst>
              <a:gd name="T0" fmla="*/ 108 w 423"/>
              <a:gd name="T1" fmla="*/ 381 h 395"/>
              <a:gd name="T2" fmla="*/ 90 w 423"/>
              <a:gd name="T3" fmla="*/ 344 h 395"/>
              <a:gd name="T4" fmla="*/ 148 w 423"/>
              <a:gd name="T5" fmla="*/ 341 h 395"/>
              <a:gd name="T6" fmla="*/ 165 w 423"/>
              <a:gd name="T7" fmla="*/ 361 h 395"/>
              <a:gd name="T8" fmla="*/ 149 w 423"/>
              <a:gd name="T9" fmla="*/ 382 h 395"/>
              <a:gd name="T10" fmla="*/ 160 w 423"/>
              <a:gd name="T11" fmla="*/ 392 h 395"/>
              <a:gd name="T12" fmla="*/ 353 w 423"/>
              <a:gd name="T13" fmla="*/ 395 h 395"/>
              <a:gd name="T14" fmla="*/ 352 w 423"/>
              <a:gd name="T15" fmla="*/ 286 h 395"/>
              <a:gd name="T16" fmla="*/ 382 w 423"/>
              <a:gd name="T17" fmla="*/ 294 h 395"/>
              <a:gd name="T18" fmla="*/ 409 w 423"/>
              <a:gd name="T19" fmla="*/ 272 h 395"/>
              <a:gd name="T20" fmla="*/ 416 w 423"/>
              <a:gd name="T21" fmla="*/ 230 h 395"/>
              <a:gd name="T22" fmla="*/ 387 w 423"/>
              <a:gd name="T23" fmla="*/ 235 h 395"/>
              <a:gd name="T24" fmla="*/ 356 w 423"/>
              <a:gd name="T25" fmla="*/ 225 h 395"/>
              <a:gd name="T26" fmla="*/ 355 w 423"/>
              <a:gd name="T27" fmla="*/ 154 h 395"/>
              <a:gd name="T28" fmla="*/ 351 w 423"/>
              <a:gd name="T29" fmla="*/ 0 h 395"/>
              <a:gd name="T30" fmla="*/ 0 w 423"/>
              <a:gd name="T31" fmla="*/ 0 h 395"/>
              <a:gd name="T32" fmla="*/ 0 w 423"/>
              <a:gd name="T33" fmla="*/ 390 h 395"/>
              <a:gd name="T34" fmla="*/ 108 w 423"/>
              <a:gd name="T35" fmla="*/ 381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mtClean="0">
              <a:solidFill>
                <a:prstClr val="black"/>
              </a:solidFill>
            </a:endParaRPr>
          </a:p>
        </p:txBody>
      </p:sp>
      <p:sp useBgFill="1">
        <p:nvSpPr>
          <p:cNvPr id="4" name="Freeform 7"/>
          <p:cNvSpPr>
            <a:spLocks/>
          </p:cNvSpPr>
          <p:nvPr/>
        </p:nvSpPr>
        <p:spPr bwMode="auto">
          <a:xfrm>
            <a:off x="4388243" y="575734"/>
            <a:ext cx="1988660" cy="1790903"/>
          </a:xfrm>
          <a:custGeom>
            <a:avLst/>
            <a:gdLst>
              <a:gd name="T0" fmla="*/ 56 w 409"/>
              <a:gd name="T1" fmla="*/ 87 h 449"/>
              <a:gd name="T2" fmla="*/ 34 w 409"/>
              <a:gd name="T3" fmla="*/ 127 h 449"/>
              <a:gd name="T4" fmla="*/ 7 w 409"/>
              <a:gd name="T5" fmla="*/ 175 h 449"/>
              <a:gd name="T6" fmla="*/ 39 w 409"/>
              <a:gd name="T7" fmla="*/ 185 h 449"/>
              <a:gd name="T8" fmla="*/ 57 w 409"/>
              <a:gd name="T9" fmla="*/ 207 h 449"/>
              <a:gd name="T10" fmla="*/ 52 w 409"/>
              <a:gd name="T11" fmla="*/ 393 h 449"/>
              <a:gd name="T12" fmla="*/ 153 w 409"/>
              <a:gd name="T13" fmla="*/ 400 h 449"/>
              <a:gd name="T14" fmla="*/ 146 w 409"/>
              <a:gd name="T15" fmla="*/ 426 h 449"/>
              <a:gd name="T16" fmla="*/ 174 w 409"/>
              <a:gd name="T17" fmla="*/ 445 h 449"/>
              <a:gd name="T18" fmla="*/ 223 w 409"/>
              <a:gd name="T19" fmla="*/ 436 h 449"/>
              <a:gd name="T20" fmla="*/ 198 w 409"/>
              <a:gd name="T21" fmla="*/ 398 h 449"/>
              <a:gd name="T22" fmla="*/ 406 w 409"/>
              <a:gd name="T23" fmla="*/ 390 h 449"/>
              <a:gd name="T24" fmla="*/ 400 w 409"/>
              <a:gd name="T25" fmla="*/ 286 h 449"/>
              <a:gd name="T26" fmla="*/ 372 w 409"/>
              <a:gd name="T27" fmla="*/ 259 h 449"/>
              <a:gd name="T28" fmla="*/ 366 w 409"/>
              <a:gd name="T29" fmla="*/ 198 h 449"/>
              <a:gd name="T30" fmla="*/ 388 w 409"/>
              <a:gd name="T31" fmla="*/ 211 h 449"/>
              <a:gd name="T32" fmla="*/ 400 w 409"/>
              <a:gd name="T33" fmla="*/ 218 h 449"/>
              <a:gd name="T34" fmla="*/ 401 w 409"/>
              <a:gd name="T35" fmla="*/ 57 h 449"/>
              <a:gd name="T36" fmla="*/ 399 w 409"/>
              <a:gd name="T37" fmla="*/ 0 h 449"/>
              <a:gd name="T38" fmla="*/ 43 w 409"/>
              <a:gd name="T39" fmla="*/ 0 h 449"/>
              <a:gd name="T40" fmla="*/ 56 w 409"/>
              <a:gd name="T41" fmla="*/ 87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mtClean="0">
              <a:solidFill>
                <a:prstClr val="black"/>
              </a:solidFill>
            </a:endParaRPr>
          </a:p>
        </p:txBody>
      </p:sp>
      <p:sp useBgFill="1">
        <p:nvSpPr>
          <p:cNvPr id="5" name="Freeform 8"/>
          <p:cNvSpPr>
            <a:spLocks/>
          </p:cNvSpPr>
          <p:nvPr/>
        </p:nvSpPr>
        <p:spPr bwMode="auto">
          <a:xfrm>
            <a:off x="2878754" y="575734"/>
            <a:ext cx="1830307" cy="1799351"/>
          </a:xfrm>
          <a:custGeom>
            <a:avLst/>
            <a:gdLst>
              <a:gd name="T0" fmla="*/ 13 w 377"/>
              <a:gd name="T1" fmla="*/ 154 h 451"/>
              <a:gd name="T2" fmla="*/ 14 w 377"/>
              <a:gd name="T3" fmla="*/ 225 h 451"/>
              <a:gd name="T4" fmla="*/ 45 w 377"/>
              <a:gd name="T5" fmla="*/ 235 h 451"/>
              <a:gd name="T6" fmla="*/ 74 w 377"/>
              <a:gd name="T7" fmla="*/ 230 h 451"/>
              <a:gd name="T8" fmla="*/ 67 w 377"/>
              <a:gd name="T9" fmla="*/ 272 h 451"/>
              <a:gd name="T10" fmla="*/ 40 w 377"/>
              <a:gd name="T11" fmla="*/ 294 h 451"/>
              <a:gd name="T12" fmla="*/ 10 w 377"/>
              <a:gd name="T13" fmla="*/ 286 h 451"/>
              <a:gd name="T14" fmla="*/ 11 w 377"/>
              <a:gd name="T15" fmla="*/ 395 h 451"/>
              <a:gd name="T16" fmla="*/ 114 w 377"/>
              <a:gd name="T17" fmla="*/ 397 h 451"/>
              <a:gd name="T18" fmla="*/ 137 w 377"/>
              <a:gd name="T19" fmla="*/ 410 h 451"/>
              <a:gd name="T20" fmla="*/ 129 w 377"/>
              <a:gd name="T21" fmla="*/ 436 h 451"/>
              <a:gd name="T22" fmla="*/ 178 w 377"/>
              <a:gd name="T23" fmla="*/ 443 h 451"/>
              <a:gd name="T24" fmla="*/ 180 w 377"/>
              <a:gd name="T25" fmla="*/ 406 h 451"/>
              <a:gd name="T26" fmla="*/ 224 w 377"/>
              <a:gd name="T27" fmla="*/ 387 h 451"/>
              <a:gd name="T28" fmla="*/ 363 w 377"/>
              <a:gd name="T29" fmla="*/ 393 h 451"/>
              <a:gd name="T30" fmla="*/ 368 w 377"/>
              <a:gd name="T31" fmla="*/ 207 h 451"/>
              <a:gd name="T32" fmla="*/ 350 w 377"/>
              <a:gd name="T33" fmla="*/ 185 h 451"/>
              <a:gd name="T34" fmla="*/ 318 w 377"/>
              <a:gd name="T35" fmla="*/ 175 h 451"/>
              <a:gd name="T36" fmla="*/ 345 w 377"/>
              <a:gd name="T37" fmla="*/ 127 h 451"/>
              <a:gd name="T38" fmla="*/ 367 w 377"/>
              <a:gd name="T39" fmla="*/ 87 h 451"/>
              <a:gd name="T40" fmla="*/ 354 w 377"/>
              <a:gd name="T41" fmla="*/ 0 h 451"/>
              <a:gd name="T42" fmla="*/ 9 w 377"/>
              <a:gd name="T43" fmla="*/ 0 h 451"/>
              <a:gd name="T44" fmla="*/ 13 w 377"/>
              <a:gd name="T45" fmla="*/ 154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mtClean="0">
              <a:solidFill>
                <a:prstClr val="black"/>
              </a:solidFill>
            </a:endParaRPr>
          </a:p>
        </p:txBody>
      </p:sp>
      <p:sp useBgFill="1">
        <p:nvSpPr>
          <p:cNvPr id="6" name="Freeform 9"/>
          <p:cNvSpPr>
            <a:spLocks/>
          </p:cNvSpPr>
          <p:nvPr/>
        </p:nvSpPr>
        <p:spPr bwMode="auto">
          <a:xfrm>
            <a:off x="6049916" y="575734"/>
            <a:ext cx="2007167" cy="1579712"/>
          </a:xfrm>
          <a:custGeom>
            <a:avLst/>
            <a:gdLst>
              <a:gd name="T0" fmla="*/ 59 w 413"/>
              <a:gd name="T1" fmla="*/ 57 h 396"/>
              <a:gd name="T2" fmla="*/ 58 w 413"/>
              <a:gd name="T3" fmla="*/ 218 h 396"/>
              <a:gd name="T4" fmla="*/ 46 w 413"/>
              <a:gd name="T5" fmla="*/ 211 h 396"/>
              <a:gd name="T6" fmla="*/ 24 w 413"/>
              <a:gd name="T7" fmla="*/ 198 h 396"/>
              <a:gd name="T8" fmla="*/ 30 w 413"/>
              <a:gd name="T9" fmla="*/ 259 h 396"/>
              <a:gd name="T10" fmla="*/ 58 w 413"/>
              <a:gd name="T11" fmla="*/ 286 h 396"/>
              <a:gd name="T12" fmla="*/ 64 w 413"/>
              <a:gd name="T13" fmla="*/ 390 h 396"/>
              <a:gd name="T14" fmla="*/ 161 w 413"/>
              <a:gd name="T15" fmla="*/ 391 h 396"/>
              <a:gd name="T16" fmla="*/ 199 w 413"/>
              <a:gd name="T17" fmla="*/ 363 h 396"/>
              <a:gd name="T18" fmla="*/ 172 w 413"/>
              <a:gd name="T19" fmla="*/ 336 h 396"/>
              <a:gd name="T20" fmla="*/ 221 w 413"/>
              <a:gd name="T21" fmla="*/ 326 h 396"/>
              <a:gd name="T22" fmla="*/ 246 w 413"/>
              <a:gd name="T23" fmla="*/ 353 h 396"/>
              <a:gd name="T24" fmla="*/ 264 w 413"/>
              <a:gd name="T25" fmla="*/ 385 h 396"/>
              <a:gd name="T26" fmla="*/ 413 w 413"/>
              <a:gd name="T27" fmla="*/ 378 h 396"/>
              <a:gd name="T28" fmla="*/ 413 w 413"/>
              <a:gd name="T29" fmla="*/ 0 h 396"/>
              <a:gd name="T30" fmla="*/ 57 w 413"/>
              <a:gd name="T31" fmla="*/ 0 h 396"/>
              <a:gd name="T32" fmla="*/ 59 w 413"/>
              <a:gd name="T33" fmla="*/ 57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mtClean="0">
              <a:solidFill>
                <a:prstClr val="black"/>
              </a:solidFill>
            </a:endParaRPr>
          </a:p>
        </p:txBody>
      </p:sp>
      <p:sp useBgFill="1">
        <p:nvSpPr>
          <p:cNvPr id="7" name="Freeform 10"/>
          <p:cNvSpPr>
            <a:spLocks/>
          </p:cNvSpPr>
          <p:nvPr/>
        </p:nvSpPr>
        <p:spPr bwMode="auto">
          <a:xfrm>
            <a:off x="4587727" y="2096311"/>
            <a:ext cx="2050354" cy="1620260"/>
          </a:xfrm>
          <a:custGeom>
            <a:avLst/>
            <a:gdLst>
              <a:gd name="T0" fmla="*/ 157 w 422"/>
              <a:gd name="T1" fmla="*/ 17 h 406"/>
              <a:gd name="T2" fmla="*/ 182 w 422"/>
              <a:gd name="T3" fmla="*/ 55 h 406"/>
              <a:gd name="T4" fmla="*/ 133 w 422"/>
              <a:gd name="T5" fmla="*/ 64 h 406"/>
              <a:gd name="T6" fmla="*/ 105 w 422"/>
              <a:gd name="T7" fmla="*/ 45 h 406"/>
              <a:gd name="T8" fmla="*/ 112 w 422"/>
              <a:gd name="T9" fmla="*/ 19 h 406"/>
              <a:gd name="T10" fmla="*/ 11 w 422"/>
              <a:gd name="T11" fmla="*/ 12 h 406"/>
              <a:gd name="T12" fmla="*/ 13 w 422"/>
              <a:gd name="T13" fmla="*/ 162 h 406"/>
              <a:gd name="T14" fmla="*/ 9 w 422"/>
              <a:gd name="T15" fmla="*/ 235 h 406"/>
              <a:gd name="T16" fmla="*/ 33 w 422"/>
              <a:gd name="T17" fmla="*/ 256 h 406"/>
              <a:gd name="T18" fmla="*/ 67 w 422"/>
              <a:gd name="T19" fmla="*/ 248 h 406"/>
              <a:gd name="T20" fmla="*/ 62 w 422"/>
              <a:gd name="T21" fmla="*/ 285 h 406"/>
              <a:gd name="T22" fmla="*/ 34 w 422"/>
              <a:gd name="T23" fmla="*/ 316 h 406"/>
              <a:gd name="T24" fmla="*/ 18 w 422"/>
              <a:gd name="T25" fmla="*/ 299 h 406"/>
              <a:gd name="T26" fmla="*/ 5 w 422"/>
              <a:gd name="T27" fmla="*/ 299 h 406"/>
              <a:gd name="T28" fmla="*/ 12 w 422"/>
              <a:gd name="T29" fmla="*/ 399 h 406"/>
              <a:gd name="T30" fmla="*/ 85 w 422"/>
              <a:gd name="T31" fmla="*/ 392 h 406"/>
              <a:gd name="T32" fmla="*/ 145 w 422"/>
              <a:gd name="T33" fmla="*/ 368 h 406"/>
              <a:gd name="T34" fmla="*/ 146 w 422"/>
              <a:gd name="T35" fmla="*/ 337 h 406"/>
              <a:gd name="T36" fmla="*/ 201 w 422"/>
              <a:gd name="T37" fmla="*/ 334 h 406"/>
              <a:gd name="T38" fmla="*/ 198 w 422"/>
              <a:gd name="T39" fmla="*/ 364 h 406"/>
              <a:gd name="T40" fmla="*/ 252 w 422"/>
              <a:gd name="T41" fmla="*/ 392 h 406"/>
              <a:gd name="T42" fmla="*/ 363 w 422"/>
              <a:gd name="T43" fmla="*/ 401 h 406"/>
              <a:gd name="T44" fmla="*/ 364 w 422"/>
              <a:gd name="T45" fmla="*/ 246 h 406"/>
              <a:gd name="T46" fmla="*/ 384 w 422"/>
              <a:gd name="T47" fmla="*/ 199 h 406"/>
              <a:gd name="T48" fmla="*/ 417 w 422"/>
              <a:gd name="T49" fmla="*/ 196 h 406"/>
              <a:gd name="T50" fmla="*/ 408 w 422"/>
              <a:gd name="T51" fmla="*/ 157 h 406"/>
              <a:gd name="T52" fmla="*/ 372 w 422"/>
              <a:gd name="T53" fmla="*/ 159 h 406"/>
              <a:gd name="T54" fmla="*/ 367 w 422"/>
              <a:gd name="T55" fmla="*/ 125 h 406"/>
              <a:gd name="T56" fmla="*/ 365 w 422"/>
              <a:gd name="T57" fmla="*/ 9 h 406"/>
              <a:gd name="T58" fmla="*/ 157 w 422"/>
              <a:gd name="T59" fmla="*/ 17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mtClean="0">
              <a:solidFill>
                <a:prstClr val="black"/>
              </a:solidFill>
            </a:endParaRPr>
          </a:p>
        </p:txBody>
      </p:sp>
      <p:sp useBgFill="1">
        <p:nvSpPr>
          <p:cNvPr id="8" name="Freeform 11"/>
          <p:cNvSpPr>
            <a:spLocks/>
          </p:cNvSpPr>
          <p:nvPr/>
        </p:nvSpPr>
        <p:spPr bwMode="auto">
          <a:xfrm>
            <a:off x="2675160" y="2099691"/>
            <a:ext cx="2272459" cy="1872000"/>
          </a:xfrm>
          <a:custGeom>
            <a:avLst/>
            <a:gdLst>
              <a:gd name="T0" fmla="*/ 399 w 468"/>
              <a:gd name="T1" fmla="*/ 298 h 469"/>
              <a:gd name="T2" fmla="*/ 412 w 468"/>
              <a:gd name="T3" fmla="*/ 298 h 469"/>
              <a:gd name="T4" fmla="*/ 428 w 468"/>
              <a:gd name="T5" fmla="*/ 315 h 469"/>
              <a:gd name="T6" fmla="*/ 456 w 468"/>
              <a:gd name="T7" fmla="*/ 284 h 469"/>
              <a:gd name="T8" fmla="*/ 461 w 468"/>
              <a:gd name="T9" fmla="*/ 247 h 469"/>
              <a:gd name="T10" fmla="*/ 427 w 468"/>
              <a:gd name="T11" fmla="*/ 255 h 469"/>
              <a:gd name="T12" fmla="*/ 403 w 468"/>
              <a:gd name="T13" fmla="*/ 234 h 469"/>
              <a:gd name="T14" fmla="*/ 407 w 468"/>
              <a:gd name="T15" fmla="*/ 161 h 469"/>
              <a:gd name="T16" fmla="*/ 405 w 468"/>
              <a:gd name="T17" fmla="*/ 11 h 469"/>
              <a:gd name="T18" fmla="*/ 266 w 468"/>
              <a:gd name="T19" fmla="*/ 5 h 469"/>
              <a:gd name="T20" fmla="*/ 222 w 468"/>
              <a:gd name="T21" fmla="*/ 24 h 469"/>
              <a:gd name="T22" fmla="*/ 220 w 468"/>
              <a:gd name="T23" fmla="*/ 61 h 469"/>
              <a:gd name="T24" fmla="*/ 171 w 468"/>
              <a:gd name="T25" fmla="*/ 54 h 469"/>
              <a:gd name="T26" fmla="*/ 179 w 468"/>
              <a:gd name="T27" fmla="*/ 28 h 469"/>
              <a:gd name="T28" fmla="*/ 156 w 468"/>
              <a:gd name="T29" fmla="*/ 15 h 469"/>
              <a:gd name="T30" fmla="*/ 53 w 468"/>
              <a:gd name="T31" fmla="*/ 13 h 469"/>
              <a:gd name="T32" fmla="*/ 52 w 468"/>
              <a:gd name="T33" fmla="*/ 192 h 469"/>
              <a:gd name="T34" fmla="*/ 57 w 468"/>
              <a:gd name="T35" fmla="*/ 278 h 469"/>
              <a:gd name="T36" fmla="*/ 40 w 468"/>
              <a:gd name="T37" fmla="*/ 287 h 469"/>
              <a:gd name="T38" fmla="*/ 11 w 468"/>
              <a:gd name="T39" fmla="*/ 291 h 469"/>
              <a:gd name="T40" fmla="*/ 17 w 468"/>
              <a:gd name="T41" fmla="*/ 340 h 469"/>
              <a:gd name="T42" fmla="*/ 40 w 468"/>
              <a:gd name="T43" fmla="*/ 335 h 469"/>
              <a:gd name="T44" fmla="*/ 58 w 468"/>
              <a:gd name="T45" fmla="*/ 326 h 469"/>
              <a:gd name="T46" fmla="*/ 53 w 468"/>
              <a:gd name="T47" fmla="*/ 403 h 469"/>
              <a:gd name="T48" fmla="*/ 185 w 468"/>
              <a:gd name="T49" fmla="*/ 398 h 469"/>
              <a:gd name="T50" fmla="*/ 243 w 468"/>
              <a:gd name="T51" fmla="*/ 428 h 469"/>
              <a:gd name="T52" fmla="*/ 258 w 468"/>
              <a:gd name="T53" fmla="*/ 465 h 469"/>
              <a:gd name="T54" fmla="*/ 306 w 468"/>
              <a:gd name="T55" fmla="*/ 441 h 469"/>
              <a:gd name="T56" fmla="*/ 286 w 468"/>
              <a:gd name="T57" fmla="*/ 418 h 469"/>
              <a:gd name="T58" fmla="*/ 333 w 468"/>
              <a:gd name="T59" fmla="*/ 397 h 469"/>
              <a:gd name="T60" fmla="*/ 406 w 468"/>
              <a:gd name="T61" fmla="*/ 398 h 469"/>
              <a:gd name="T62" fmla="*/ 399 w 468"/>
              <a:gd name="T63" fmla="*/ 298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mtClean="0">
              <a:solidFill>
                <a:prstClr val="black"/>
              </a:solidFill>
            </a:endParaRPr>
          </a:p>
        </p:txBody>
      </p:sp>
      <p:sp useBgFill="1">
        <p:nvSpPr>
          <p:cNvPr id="12" name="Freeform 15"/>
          <p:cNvSpPr>
            <a:spLocks/>
          </p:cNvSpPr>
          <p:nvPr/>
        </p:nvSpPr>
        <p:spPr bwMode="auto">
          <a:xfrm>
            <a:off x="2864360" y="3655749"/>
            <a:ext cx="1830307" cy="1599985"/>
          </a:xfrm>
          <a:custGeom>
            <a:avLst/>
            <a:gdLst>
              <a:gd name="T0" fmla="*/ 363 w 377"/>
              <a:gd name="T1" fmla="*/ 321 h 401"/>
              <a:gd name="T2" fmla="*/ 368 w 377"/>
              <a:gd name="T3" fmla="*/ 243 h 401"/>
              <a:gd name="T4" fmla="*/ 350 w 377"/>
              <a:gd name="T5" fmla="*/ 248 h 401"/>
              <a:gd name="T6" fmla="*/ 321 w 377"/>
              <a:gd name="T7" fmla="*/ 258 h 401"/>
              <a:gd name="T8" fmla="*/ 311 w 377"/>
              <a:gd name="T9" fmla="*/ 220 h 401"/>
              <a:gd name="T10" fmla="*/ 334 w 377"/>
              <a:gd name="T11" fmla="*/ 204 h 401"/>
              <a:gd name="T12" fmla="*/ 356 w 377"/>
              <a:gd name="T13" fmla="*/ 193 h 401"/>
              <a:gd name="T14" fmla="*/ 368 w 377"/>
              <a:gd name="T15" fmla="*/ 121 h 401"/>
              <a:gd name="T16" fmla="*/ 367 w 377"/>
              <a:gd name="T17" fmla="*/ 8 h 401"/>
              <a:gd name="T18" fmla="*/ 294 w 377"/>
              <a:gd name="T19" fmla="*/ 7 h 401"/>
              <a:gd name="T20" fmla="*/ 247 w 377"/>
              <a:gd name="T21" fmla="*/ 28 h 401"/>
              <a:gd name="T22" fmla="*/ 267 w 377"/>
              <a:gd name="T23" fmla="*/ 51 h 401"/>
              <a:gd name="T24" fmla="*/ 219 w 377"/>
              <a:gd name="T25" fmla="*/ 75 h 401"/>
              <a:gd name="T26" fmla="*/ 204 w 377"/>
              <a:gd name="T27" fmla="*/ 38 h 401"/>
              <a:gd name="T28" fmla="*/ 146 w 377"/>
              <a:gd name="T29" fmla="*/ 8 h 401"/>
              <a:gd name="T30" fmla="*/ 14 w 377"/>
              <a:gd name="T31" fmla="*/ 13 h 401"/>
              <a:gd name="T32" fmla="*/ 3 w 377"/>
              <a:gd name="T33" fmla="*/ 133 h 401"/>
              <a:gd name="T34" fmla="*/ 24 w 377"/>
              <a:gd name="T35" fmla="*/ 175 h 401"/>
              <a:gd name="T36" fmla="*/ 44 w 377"/>
              <a:gd name="T37" fmla="*/ 148 h 401"/>
              <a:gd name="T38" fmla="*/ 66 w 377"/>
              <a:gd name="T39" fmla="*/ 184 h 401"/>
              <a:gd name="T40" fmla="*/ 31 w 377"/>
              <a:gd name="T41" fmla="*/ 227 h 401"/>
              <a:gd name="T42" fmla="*/ 2 w 377"/>
              <a:gd name="T43" fmla="*/ 255 h 401"/>
              <a:gd name="T44" fmla="*/ 15 w 377"/>
              <a:gd name="T45" fmla="*/ 401 h 401"/>
              <a:gd name="T46" fmla="*/ 372 w 377"/>
              <a:gd name="T47" fmla="*/ 401 h 401"/>
              <a:gd name="T48" fmla="*/ 363 w 377"/>
              <a:gd name="T49" fmla="*/ 32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mtClean="0">
              <a:solidFill>
                <a:prstClr val="black"/>
              </a:solidFill>
            </a:endParaRPr>
          </a:p>
        </p:txBody>
      </p:sp>
      <p:sp useBgFill="1">
        <p:nvSpPr>
          <p:cNvPr id="13" name="Freeform 16"/>
          <p:cNvSpPr>
            <a:spLocks/>
          </p:cNvSpPr>
          <p:nvPr/>
        </p:nvSpPr>
        <p:spPr bwMode="auto">
          <a:xfrm>
            <a:off x="1217083" y="3620268"/>
            <a:ext cx="1982489" cy="1635466"/>
          </a:xfrm>
          <a:custGeom>
            <a:avLst/>
            <a:gdLst>
              <a:gd name="T0" fmla="*/ 370 w 408"/>
              <a:gd name="T1" fmla="*/ 236 h 410"/>
              <a:gd name="T2" fmla="*/ 405 w 408"/>
              <a:gd name="T3" fmla="*/ 193 h 410"/>
              <a:gd name="T4" fmla="*/ 383 w 408"/>
              <a:gd name="T5" fmla="*/ 157 h 410"/>
              <a:gd name="T6" fmla="*/ 363 w 408"/>
              <a:gd name="T7" fmla="*/ 184 h 410"/>
              <a:gd name="T8" fmla="*/ 342 w 408"/>
              <a:gd name="T9" fmla="*/ 142 h 410"/>
              <a:gd name="T10" fmla="*/ 353 w 408"/>
              <a:gd name="T11" fmla="*/ 22 h 410"/>
              <a:gd name="T12" fmla="*/ 166 w 408"/>
              <a:gd name="T13" fmla="*/ 18 h 410"/>
              <a:gd name="T14" fmla="*/ 191 w 408"/>
              <a:gd name="T15" fmla="*/ 55 h 410"/>
              <a:gd name="T16" fmla="*/ 142 w 408"/>
              <a:gd name="T17" fmla="*/ 65 h 410"/>
              <a:gd name="T18" fmla="*/ 114 w 408"/>
              <a:gd name="T19" fmla="*/ 45 h 410"/>
              <a:gd name="T20" fmla="*/ 121 w 408"/>
              <a:gd name="T21" fmla="*/ 19 h 410"/>
              <a:gd name="T22" fmla="*/ 0 w 408"/>
              <a:gd name="T23" fmla="*/ 22 h 410"/>
              <a:gd name="T24" fmla="*/ 0 w 408"/>
              <a:gd name="T25" fmla="*/ 410 h 410"/>
              <a:gd name="T26" fmla="*/ 354 w 408"/>
              <a:gd name="T27" fmla="*/ 410 h 410"/>
              <a:gd name="T28" fmla="*/ 341 w 408"/>
              <a:gd name="T29" fmla="*/ 264 h 410"/>
              <a:gd name="T30" fmla="*/ 370 w 408"/>
              <a:gd name="T31" fmla="*/ 236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mtClean="0">
              <a:solidFill>
                <a:prstClr val="black"/>
              </a:solidFill>
            </a:endParaRPr>
          </a:p>
        </p:txBody>
      </p:sp>
      <p:sp useBgFill="1">
        <p:nvSpPr>
          <p:cNvPr id="14" name="Freeform 17"/>
          <p:cNvSpPr>
            <a:spLocks/>
          </p:cNvSpPr>
          <p:nvPr/>
        </p:nvSpPr>
        <p:spPr bwMode="auto">
          <a:xfrm>
            <a:off x="1217083" y="1885121"/>
            <a:ext cx="1826194" cy="2010542"/>
          </a:xfrm>
          <a:custGeom>
            <a:avLst/>
            <a:gdLst>
              <a:gd name="T0" fmla="*/ 121 w 376"/>
              <a:gd name="T1" fmla="*/ 454 h 504"/>
              <a:gd name="T2" fmla="*/ 114 w 376"/>
              <a:gd name="T3" fmla="*/ 480 h 504"/>
              <a:gd name="T4" fmla="*/ 142 w 376"/>
              <a:gd name="T5" fmla="*/ 500 h 504"/>
              <a:gd name="T6" fmla="*/ 191 w 376"/>
              <a:gd name="T7" fmla="*/ 490 h 504"/>
              <a:gd name="T8" fmla="*/ 166 w 376"/>
              <a:gd name="T9" fmla="*/ 453 h 504"/>
              <a:gd name="T10" fmla="*/ 353 w 376"/>
              <a:gd name="T11" fmla="*/ 457 h 504"/>
              <a:gd name="T12" fmla="*/ 358 w 376"/>
              <a:gd name="T13" fmla="*/ 380 h 504"/>
              <a:gd name="T14" fmla="*/ 340 w 376"/>
              <a:gd name="T15" fmla="*/ 389 h 504"/>
              <a:gd name="T16" fmla="*/ 317 w 376"/>
              <a:gd name="T17" fmla="*/ 394 h 504"/>
              <a:gd name="T18" fmla="*/ 311 w 376"/>
              <a:gd name="T19" fmla="*/ 345 h 504"/>
              <a:gd name="T20" fmla="*/ 340 w 376"/>
              <a:gd name="T21" fmla="*/ 341 h 504"/>
              <a:gd name="T22" fmla="*/ 357 w 376"/>
              <a:gd name="T23" fmla="*/ 332 h 504"/>
              <a:gd name="T24" fmla="*/ 352 w 376"/>
              <a:gd name="T25" fmla="*/ 246 h 504"/>
              <a:gd name="T26" fmla="*/ 353 w 376"/>
              <a:gd name="T27" fmla="*/ 67 h 504"/>
              <a:gd name="T28" fmla="*/ 160 w 376"/>
              <a:gd name="T29" fmla="*/ 64 h 504"/>
              <a:gd name="T30" fmla="*/ 149 w 376"/>
              <a:gd name="T31" fmla="*/ 54 h 504"/>
              <a:gd name="T32" fmla="*/ 165 w 376"/>
              <a:gd name="T33" fmla="*/ 33 h 504"/>
              <a:gd name="T34" fmla="*/ 148 w 376"/>
              <a:gd name="T35" fmla="*/ 13 h 504"/>
              <a:gd name="T36" fmla="*/ 90 w 376"/>
              <a:gd name="T37" fmla="*/ 16 h 504"/>
              <a:gd name="T38" fmla="*/ 108 w 376"/>
              <a:gd name="T39" fmla="*/ 53 h 504"/>
              <a:gd name="T40" fmla="*/ 0 w 376"/>
              <a:gd name="T41" fmla="*/ 62 h 504"/>
              <a:gd name="T42" fmla="*/ 0 w 376"/>
              <a:gd name="T43" fmla="*/ 457 h 504"/>
              <a:gd name="T44" fmla="*/ 121 w 376"/>
              <a:gd name="T45" fmla="*/ 454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0" y="0"/>
            <a:ext cx="9144000" cy="6856073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9210" y="5869219"/>
            <a:ext cx="8976730" cy="39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7800" algn="just">
              <a:lnSpc>
                <a:spcPct val="80000"/>
              </a:lnSpc>
            </a:pPr>
            <a:r>
              <a:rPr lang="ru-RU" sz="2400" dirty="0">
                <a:solidFill>
                  <a:prstClr val="black"/>
                </a:solidFill>
                <a:ea typeface="Times New Roman" panose="02020603050405020304" pitchFamily="18" charset="0"/>
              </a:rPr>
              <a:t>Б - </a:t>
            </a:r>
            <a:r>
              <a:rPr lang="ru-RU" sz="24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семенами</a:t>
            </a:r>
            <a:endParaRPr lang="ru-RU" sz="2400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9209" y="5273315"/>
            <a:ext cx="8976731" cy="39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580" algn="just">
              <a:lnSpc>
                <a:spcPct val="80000"/>
              </a:lnSpc>
            </a:pPr>
            <a:r>
              <a:rPr lang="ru-RU" sz="24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9. Грибы размножаются:</a:t>
            </a:r>
            <a:endParaRPr lang="ru-RU" sz="2400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5688" y="5572119"/>
            <a:ext cx="8980251" cy="39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7800" algn="just">
              <a:lnSpc>
                <a:spcPct val="80000"/>
              </a:lnSpc>
            </a:pPr>
            <a:r>
              <a:rPr lang="ru-RU" sz="2400" dirty="0">
                <a:solidFill>
                  <a:prstClr val="black"/>
                </a:solidFill>
                <a:ea typeface="Times New Roman" panose="02020603050405020304" pitchFamily="18" charset="0"/>
              </a:rPr>
              <a:t>А - </a:t>
            </a:r>
            <a:r>
              <a:rPr lang="ru-RU" sz="24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спорами</a:t>
            </a:r>
            <a:endParaRPr lang="ru-RU" sz="2400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5687" y="6154556"/>
            <a:ext cx="8980251" cy="39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7800" algn="just">
              <a:lnSpc>
                <a:spcPct val="80000"/>
              </a:lnSpc>
            </a:pPr>
            <a:r>
              <a:rPr lang="ru-RU" sz="2400" dirty="0">
                <a:solidFill>
                  <a:prstClr val="black"/>
                </a:solidFill>
                <a:ea typeface="Times New Roman" panose="02020603050405020304" pitchFamily="18" charset="0"/>
              </a:rPr>
              <a:t>В </a:t>
            </a:r>
            <a:r>
              <a:rPr lang="ru-RU" sz="24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– частью корня</a:t>
            </a:r>
            <a:endParaRPr lang="ru-RU" sz="2400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5688" y="6439893"/>
            <a:ext cx="8980250" cy="39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7800" algn="just">
              <a:lnSpc>
                <a:spcPct val="80000"/>
              </a:lnSpc>
            </a:pPr>
            <a:r>
              <a:rPr lang="ru-RU" sz="2400" dirty="0">
                <a:solidFill>
                  <a:prstClr val="black"/>
                </a:solidFill>
                <a:ea typeface="Times New Roman" panose="02020603050405020304" pitchFamily="18" charset="0"/>
              </a:rPr>
              <a:t>Г </a:t>
            </a:r>
            <a:r>
              <a:rPr lang="ru-RU" sz="24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– частью стебля</a:t>
            </a:r>
            <a:endParaRPr lang="ru-RU" sz="2400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  <p:sp>
        <p:nvSpPr>
          <p:cNvPr id="21" name="Стрелка вправо 20">
            <a:hlinkClick r:id="" action="ppaction://hlinkshowjump?jump=nextslide"/>
          </p:cNvPr>
          <p:cNvSpPr/>
          <p:nvPr/>
        </p:nvSpPr>
        <p:spPr>
          <a:xfrm>
            <a:off x="7929554" y="6333173"/>
            <a:ext cx="1214446" cy="484632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ВПЕРЁД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70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 animBg="1"/>
      <p:bldP spid="16" grpId="0"/>
      <p:bldP spid="18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Freeform 6"/>
          <p:cNvSpPr>
            <a:spLocks/>
          </p:cNvSpPr>
          <p:nvPr/>
        </p:nvSpPr>
        <p:spPr bwMode="auto">
          <a:xfrm>
            <a:off x="1217083" y="575734"/>
            <a:ext cx="2054468" cy="1576332"/>
          </a:xfrm>
          <a:custGeom>
            <a:avLst/>
            <a:gdLst>
              <a:gd name="T0" fmla="*/ 108 w 423"/>
              <a:gd name="T1" fmla="*/ 381 h 395"/>
              <a:gd name="T2" fmla="*/ 90 w 423"/>
              <a:gd name="T3" fmla="*/ 344 h 395"/>
              <a:gd name="T4" fmla="*/ 148 w 423"/>
              <a:gd name="T5" fmla="*/ 341 h 395"/>
              <a:gd name="T6" fmla="*/ 165 w 423"/>
              <a:gd name="T7" fmla="*/ 361 h 395"/>
              <a:gd name="T8" fmla="*/ 149 w 423"/>
              <a:gd name="T9" fmla="*/ 382 h 395"/>
              <a:gd name="T10" fmla="*/ 160 w 423"/>
              <a:gd name="T11" fmla="*/ 392 h 395"/>
              <a:gd name="T12" fmla="*/ 353 w 423"/>
              <a:gd name="T13" fmla="*/ 395 h 395"/>
              <a:gd name="T14" fmla="*/ 352 w 423"/>
              <a:gd name="T15" fmla="*/ 286 h 395"/>
              <a:gd name="T16" fmla="*/ 382 w 423"/>
              <a:gd name="T17" fmla="*/ 294 h 395"/>
              <a:gd name="T18" fmla="*/ 409 w 423"/>
              <a:gd name="T19" fmla="*/ 272 h 395"/>
              <a:gd name="T20" fmla="*/ 416 w 423"/>
              <a:gd name="T21" fmla="*/ 230 h 395"/>
              <a:gd name="T22" fmla="*/ 387 w 423"/>
              <a:gd name="T23" fmla="*/ 235 h 395"/>
              <a:gd name="T24" fmla="*/ 356 w 423"/>
              <a:gd name="T25" fmla="*/ 225 h 395"/>
              <a:gd name="T26" fmla="*/ 355 w 423"/>
              <a:gd name="T27" fmla="*/ 154 h 395"/>
              <a:gd name="T28" fmla="*/ 351 w 423"/>
              <a:gd name="T29" fmla="*/ 0 h 395"/>
              <a:gd name="T30" fmla="*/ 0 w 423"/>
              <a:gd name="T31" fmla="*/ 0 h 395"/>
              <a:gd name="T32" fmla="*/ 0 w 423"/>
              <a:gd name="T33" fmla="*/ 390 h 395"/>
              <a:gd name="T34" fmla="*/ 108 w 423"/>
              <a:gd name="T35" fmla="*/ 381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mtClean="0">
              <a:solidFill>
                <a:prstClr val="black"/>
              </a:solidFill>
            </a:endParaRPr>
          </a:p>
        </p:txBody>
      </p:sp>
      <p:sp useBgFill="1">
        <p:nvSpPr>
          <p:cNvPr id="4" name="Freeform 7"/>
          <p:cNvSpPr>
            <a:spLocks/>
          </p:cNvSpPr>
          <p:nvPr/>
        </p:nvSpPr>
        <p:spPr bwMode="auto">
          <a:xfrm>
            <a:off x="4388243" y="575734"/>
            <a:ext cx="1988660" cy="1790903"/>
          </a:xfrm>
          <a:custGeom>
            <a:avLst/>
            <a:gdLst>
              <a:gd name="T0" fmla="*/ 56 w 409"/>
              <a:gd name="T1" fmla="*/ 87 h 449"/>
              <a:gd name="T2" fmla="*/ 34 w 409"/>
              <a:gd name="T3" fmla="*/ 127 h 449"/>
              <a:gd name="T4" fmla="*/ 7 w 409"/>
              <a:gd name="T5" fmla="*/ 175 h 449"/>
              <a:gd name="T6" fmla="*/ 39 w 409"/>
              <a:gd name="T7" fmla="*/ 185 h 449"/>
              <a:gd name="T8" fmla="*/ 57 w 409"/>
              <a:gd name="T9" fmla="*/ 207 h 449"/>
              <a:gd name="T10" fmla="*/ 52 w 409"/>
              <a:gd name="T11" fmla="*/ 393 h 449"/>
              <a:gd name="T12" fmla="*/ 153 w 409"/>
              <a:gd name="T13" fmla="*/ 400 h 449"/>
              <a:gd name="T14" fmla="*/ 146 w 409"/>
              <a:gd name="T15" fmla="*/ 426 h 449"/>
              <a:gd name="T16" fmla="*/ 174 w 409"/>
              <a:gd name="T17" fmla="*/ 445 h 449"/>
              <a:gd name="T18" fmla="*/ 223 w 409"/>
              <a:gd name="T19" fmla="*/ 436 h 449"/>
              <a:gd name="T20" fmla="*/ 198 w 409"/>
              <a:gd name="T21" fmla="*/ 398 h 449"/>
              <a:gd name="T22" fmla="*/ 406 w 409"/>
              <a:gd name="T23" fmla="*/ 390 h 449"/>
              <a:gd name="T24" fmla="*/ 400 w 409"/>
              <a:gd name="T25" fmla="*/ 286 h 449"/>
              <a:gd name="T26" fmla="*/ 372 w 409"/>
              <a:gd name="T27" fmla="*/ 259 h 449"/>
              <a:gd name="T28" fmla="*/ 366 w 409"/>
              <a:gd name="T29" fmla="*/ 198 h 449"/>
              <a:gd name="T30" fmla="*/ 388 w 409"/>
              <a:gd name="T31" fmla="*/ 211 h 449"/>
              <a:gd name="T32" fmla="*/ 400 w 409"/>
              <a:gd name="T33" fmla="*/ 218 h 449"/>
              <a:gd name="T34" fmla="*/ 401 w 409"/>
              <a:gd name="T35" fmla="*/ 57 h 449"/>
              <a:gd name="T36" fmla="*/ 399 w 409"/>
              <a:gd name="T37" fmla="*/ 0 h 449"/>
              <a:gd name="T38" fmla="*/ 43 w 409"/>
              <a:gd name="T39" fmla="*/ 0 h 449"/>
              <a:gd name="T40" fmla="*/ 56 w 409"/>
              <a:gd name="T41" fmla="*/ 87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mtClean="0">
              <a:solidFill>
                <a:prstClr val="black"/>
              </a:solidFill>
            </a:endParaRPr>
          </a:p>
        </p:txBody>
      </p:sp>
      <p:sp useBgFill="1">
        <p:nvSpPr>
          <p:cNvPr id="5" name="Freeform 8"/>
          <p:cNvSpPr>
            <a:spLocks/>
          </p:cNvSpPr>
          <p:nvPr/>
        </p:nvSpPr>
        <p:spPr bwMode="auto">
          <a:xfrm>
            <a:off x="2878754" y="575734"/>
            <a:ext cx="1830307" cy="1799351"/>
          </a:xfrm>
          <a:custGeom>
            <a:avLst/>
            <a:gdLst>
              <a:gd name="T0" fmla="*/ 13 w 377"/>
              <a:gd name="T1" fmla="*/ 154 h 451"/>
              <a:gd name="T2" fmla="*/ 14 w 377"/>
              <a:gd name="T3" fmla="*/ 225 h 451"/>
              <a:gd name="T4" fmla="*/ 45 w 377"/>
              <a:gd name="T5" fmla="*/ 235 h 451"/>
              <a:gd name="T6" fmla="*/ 74 w 377"/>
              <a:gd name="T7" fmla="*/ 230 h 451"/>
              <a:gd name="T8" fmla="*/ 67 w 377"/>
              <a:gd name="T9" fmla="*/ 272 h 451"/>
              <a:gd name="T10" fmla="*/ 40 w 377"/>
              <a:gd name="T11" fmla="*/ 294 h 451"/>
              <a:gd name="T12" fmla="*/ 10 w 377"/>
              <a:gd name="T13" fmla="*/ 286 h 451"/>
              <a:gd name="T14" fmla="*/ 11 w 377"/>
              <a:gd name="T15" fmla="*/ 395 h 451"/>
              <a:gd name="T16" fmla="*/ 114 w 377"/>
              <a:gd name="T17" fmla="*/ 397 h 451"/>
              <a:gd name="T18" fmla="*/ 137 w 377"/>
              <a:gd name="T19" fmla="*/ 410 h 451"/>
              <a:gd name="T20" fmla="*/ 129 w 377"/>
              <a:gd name="T21" fmla="*/ 436 h 451"/>
              <a:gd name="T22" fmla="*/ 178 w 377"/>
              <a:gd name="T23" fmla="*/ 443 h 451"/>
              <a:gd name="T24" fmla="*/ 180 w 377"/>
              <a:gd name="T25" fmla="*/ 406 h 451"/>
              <a:gd name="T26" fmla="*/ 224 w 377"/>
              <a:gd name="T27" fmla="*/ 387 h 451"/>
              <a:gd name="T28" fmla="*/ 363 w 377"/>
              <a:gd name="T29" fmla="*/ 393 h 451"/>
              <a:gd name="T30" fmla="*/ 368 w 377"/>
              <a:gd name="T31" fmla="*/ 207 h 451"/>
              <a:gd name="T32" fmla="*/ 350 w 377"/>
              <a:gd name="T33" fmla="*/ 185 h 451"/>
              <a:gd name="T34" fmla="*/ 318 w 377"/>
              <a:gd name="T35" fmla="*/ 175 h 451"/>
              <a:gd name="T36" fmla="*/ 345 w 377"/>
              <a:gd name="T37" fmla="*/ 127 h 451"/>
              <a:gd name="T38" fmla="*/ 367 w 377"/>
              <a:gd name="T39" fmla="*/ 87 h 451"/>
              <a:gd name="T40" fmla="*/ 354 w 377"/>
              <a:gd name="T41" fmla="*/ 0 h 451"/>
              <a:gd name="T42" fmla="*/ 9 w 377"/>
              <a:gd name="T43" fmla="*/ 0 h 451"/>
              <a:gd name="T44" fmla="*/ 13 w 377"/>
              <a:gd name="T45" fmla="*/ 154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mtClean="0">
              <a:solidFill>
                <a:prstClr val="black"/>
              </a:solidFill>
            </a:endParaRPr>
          </a:p>
        </p:txBody>
      </p:sp>
      <p:sp useBgFill="1">
        <p:nvSpPr>
          <p:cNvPr id="6" name="Freeform 9"/>
          <p:cNvSpPr>
            <a:spLocks/>
          </p:cNvSpPr>
          <p:nvPr/>
        </p:nvSpPr>
        <p:spPr bwMode="auto">
          <a:xfrm>
            <a:off x="6049916" y="575734"/>
            <a:ext cx="2007167" cy="1579712"/>
          </a:xfrm>
          <a:custGeom>
            <a:avLst/>
            <a:gdLst>
              <a:gd name="T0" fmla="*/ 59 w 413"/>
              <a:gd name="T1" fmla="*/ 57 h 396"/>
              <a:gd name="T2" fmla="*/ 58 w 413"/>
              <a:gd name="T3" fmla="*/ 218 h 396"/>
              <a:gd name="T4" fmla="*/ 46 w 413"/>
              <a:gd name="T5" fmla="*/ 211 h 396"/>
              <a:gd name="T6" fmla="*/ 24 w 413"/>
              <a:gd name="T7" fmla="*/ 198 h 396"/>
              <a:gd name="T8" fmla="*/ 30 w 413"/>
              <a:gd name="T9" fmla="*/ 259 h 396"/>
              <a:gd name="T10" fmla="*/ 58 w 413"/>
              <a:gd name="T11" fmla="*/ 286 h 396"/>
              <a:gd name="T12" fmla="*/ 64 w 413"/>
              <a:gd name="T13" fmla="*/ 390 h 396"/>
              <a:gd name="T14" fmla="*/ 161 w 413"/>
              <a:gd name="T15" fmla="*/ 391 h 396"/>
              <a:gd name="T16" fmla="*/ 199 w 413"/>
              <a:gd name="T17" fmla="*/ 363 h 396"/>
              <a:gd name="T18" fmla="*/ 172 w 413"/>
              <a:gd name="T19" fmla="*/ 336 h 396"/>
              <a:gd name="T20" fmla="*/ 221 w 413"/>
              <a:gd name="T21" fmla="*/ 326 h 396"/>
              <a:gd name="T22" fmla="*/ 246 w 413"/>
              <a:gd name="T23" fmla="*/ 353 h 396"/>
              <a:gd name="T24" fmla="*/ 264 w 413"/>
              <a:gd name="T25" fmla="*/ 385 h 396"/>
              <a:gd name="T26" fmla="*/ 413 w 413"/>
              <a:gd name="T27" fmla="*/ 378 h 396"/>
              <a:gd name="T28" fmla="*/ 413 w 413"/>
              <a:gd name="T29" fmla="*/ 0 h 396"/>
              <a:gd name="T30" fmla="*/ 57 w 413"/>
              <a:gd name="T31" fmla="*/ 0 h 396"/>
              <a:gd name="T32" fmla="*/ 59 w 413"/>
              <a:gd name="T33" fmla="*/ 57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mtClean="0">
              <a:solidFill>
                <a:prstClr val="black"/>
              </a:solidFill>
            </a:endParaRPr>
          </a:p>
        </p:txBody>
      </p:sp>
      <p:sp useBgFill="1">
        <p:nvSpPr>
          <p:cNvPr id="7" name="Freeform 10"/>
          <p:cNvSpPr>
            <a:spLocks/>
          </p:cNvSpPr>
          <p:nvPr/>
        </p:nvSpPr>
        <p:spPr bwMode="auto">
          <a:xfrm>
            <a:off x="4587727" y="2096311"/>
            <a:ext cx="2050354" cy="1620260"/>
          </a:xfrm>
          <a:custGeom>
            <a:avLst/>
            <a:gdLst>
              <a:gd name="T0" fmla="*/ 157 w 422"/>
              <a:gd name="T1" fmla="*/ 17 h 406"/>
              <a:gd name="T2" fmla="*/ 182 w 422"/>
              <a:gd name="T3" fmla="*/ 55 h 406"/>
              <a:gd name="T4" fmla="*/ 133 w 422"/>
              <a:gd name="T5" fmla="*/ 64 h 406"/>
              <a:gd name="T6" fmla="*/ 105 w 422"/>
              <a:gd name="T7" fmla="*/ 45 h 406"/>
              <a:gd name="T8" fmla="*/ 112 w 422"/>
              <a:gd name="T9" fmla="*/ 19 h 406"/>
              <a:gd name="T10" fmla="*/ 11 w 422"/>
              <a:gd name="T11" fmla="*/ 12 h 406"/>
              <a:gd name="T12" fmla="*/ 13 w 422"/>
              <a:gd name="T13" fmla="*/ 162 h 406"/>
              <a:gd name="T14" fmla="*/ 9 w 422"/>
              <a:gd name="T15" fmla="*/ 235 h 406"/>
              <a:gd name="T16" fmla="*/ 33 w 422"/>
              <a:gd name="T17" fmla="*/ 256 h 406"/>
              <a:gd name="T18" fmla="*/ 67 w 422"/>
              <a:gd name="T19" fmla="*/ 248 h 406"/>
              <a:gd name="T20" fmla="*/ 62 w 422"/>
              <a:gd name="T21" fmla="*/ 285 h 406"/>
              <a:gd name="T22" fmla="*/ 34 w 422"/>
              <a:gd name="T23" fmla="*/ 316 h 406"/>
              <a:gd name="T24" fmla="*/ 18 w 422"/>
              <a:gd name="T25" fmla="*/ 299 h 406"/>
              <a:gd name="T26" fmla="*/ 5 w 422"/>
              <a:gd name="T27" fmla="*/ 299 h 406"/>
              <a:gd name="T28" fmla="*/ 12 w 422"/>
              <a:gd name="T29" fmla="*/ 399 h 406"/>
              <a:gd name="T30" fmla="*/ 85 w 422"/>
              <a:gd name="T31" fmla="*/ 392 h 406"/>
              <a:gd name="T32" fmla="*/ 145 w 422"/>
              <a:gd name="T33" fmla="*/ 368 h 406"/>
              <a:gd name="T34" fmla="*/ 146 w 422"/>
              <a:gd name="T35" fmla="*/ 337 h 406"/>
              <a:gd name="T36" fmla="*/ 201 w 422"/>
              <a:gd name="T37" fmla="*/ 334 h 406"/>
              <a:gd name="T38" fmla="*/ 198 w 422"/>
              <a:gd name="T39" fmla="*/ 364 h 406"/>
              <a:gd name="T40" fmla="*/ 252 w 422"/>
              <a:gd name="T41" fmla="*/ 392 h 406"/>
              <a:gd name="T42" fmla="*/ 363 w 422"/>
              <a:gd name="T43" fmla="*/ 401 h 406"/>
              <a:gd name="T44" fmla="*/ 364 w 422"/>
              <a:gd name="T45" fmla="*/ 246 h 406"/>
              <a:gd name="T46" fmla="*/ 384 w 422"/>
              <a:gd name="T47" fmla="*/ 199 h 406"/>
              <a:gd name="T48" fmla="*/ 417 w 422"/>
              <a:gd name="T49" fmla="*/ 196 h 406"/>
              <a:gd name="T50" fmla="*/ 408 w 422"/>
              <a:gd name="T51" fmla="*/ 157 h 406"/>
              <a:gd name="T52" fmla="*/ 372 w 422"/>
              <a:gd name="T53" fmla="*/ 159 h 406"/>
              <a:gd name="T54" fmla="*/ 367 w 422"/>
              <a:gd name="T55" fmla="*/ 125 h 406"/>
              <a:gd name="T56" fmla="*/ 365 w 422"/>
              <a:gd name="T57" fmla="*/ 9 h 406"/>
              <a:gd name="T58" fmla="*/ 157 w 422"/>
              <a:gd name="T59" fmla="*/ 17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mtClean="0">
              <a:solidFill>
                <a:prstClr val="black"/>
              </a:solidFill>
            </a:endParaRPr>
          </a:p>
        </p:txBody>
      </p:sp>
      <p:sp useBgFill="1">
        <p:nvSpPr>
          <p:cNvPr id="8" name="Freeform 11"/>
          <p:cNvSpPr>
            <a:spLocks/>
          </p:cNvSpPr>
          <p:nvPr/>
        </p:nvSpPr>
        <p:spPr bwMode="auto">
          <a:xfrm>
            <a:off x="2675160" y="2099691"/>
            <a:ext cx="2272459" cy="1872000"/>
          </a:xfrm>
          <a:custGeom>
            <a:avLst/>
            <a:gdLst>
              <a:gd name="T0" fmla="*/ 399 w 468"/>
              <a:gd name="T1" fmla="*/ 298 h 469"/>
              <a:gd name="T2" fmla="*/ 412 w 468"/>
              <a:gd name="T3" fmla="*/ 298 h 469"/>
              <a:gd name="T4" fmla="*/ 428 w 468"/>
              <a:gd name="T5" fmla="*/ 315 h 469"/>
              <a:gd name="T6" fmla="*/ 456 w 468"/>
              <a:gd name="T7" fmla="*/ 284 h 469"/>
              <a:gd name="T8" fmla="*/ 461 w 468"/>
              <a:gd name="T9" fmla="*/ 247 h 469"/>
              <a:gd name="T10" fmla="*/ 427 w 468"/>
              <a:gd name="T11" fmla="*/ 255 h 469"/>
              <a:gd name="T12" fmla="*/ 403 w 468"/>
              <a:gd name="T13" fmla="*/ 234 h 469"/>
              <a:gd name="T14" fmla="*/ 407 w 468"/>
              <a:gd name="T15" fmla="*/ 161 h 469"/>
              <a:gd name="T16" fmla="*/ 405 w 468"/>
              <a:gd name="T17" fmla="*/ 11 h 469"/>
              <a:gd name="T18" fmla="*/ 266 w 468"/>
              <a:gd name="T19" fmla="*/ 5 h 469"/>
              <a:gd name="T20" fmla="*/ 222 w 468"/>
              <a:gd name="T21" fmla="*/ 24 h 469"/>
              <a:gd name="T22" fmla="*/ 220 w 468"/>
              <a:gd name="T23" fmla="*/ 61 h 469"/>
              <a:gd name="T24" fmla="*/ 171 w 468"/>
              <a:gd name="T25" fmla="*/ 54 h 469"/>
              <a:gd name="T26" fmla="*/ 179 w 468"/>
              <a:gd name="T27" fmla="*/ 28 h 469"/>
              <a:gd name="T28" fmla="*/ 156 w 468"/>
              <a:gd name="T29" fmla="*/ 15 h 469"/>
              <a:gd name="T30" fmla="*/ 53 w 468"/>
              <a:gd name="T31" fmla="*/ 13 h 469"/>
              <a:gd name="T32" fmla="*/ 52 w 468"/>
              <a:gd name="T33" fmla="*/ 192 h 469"/>
              <a:gd name="T34" fmla="*/ 57 w 468"/>
              <a:gd name="T35" fmla="*/ 278 h 469"/>
              <a:gd name="T36" fmla="*/ 40 w 468"/>
              <a:gd name="T37" fmla="*/ 287 h 469"/>
              <a:gd name="T38" fmla="*/ 11 w 468"/>
              <a:gd name="T39" fmla="*/ 291 h 469"/>
              <a:gd name="T40" fmla="*/ 17 w 468"/>
              <a:gd name="T41" fmla="*/ 340 h 469"/>
              <a:gd name="T42" fmla="*/ 40 w 468"/>
              <a:gd name="T43" fmla="*/ 335 h 469"/>
              <a:gd name="T44" fmla="*/ 58 w 468"/>
              <a:gd name="T45" fmla="*/ 326 h 469"/>
              <a:gd name="T46" fmla="*/ 53 w 468"/>
              <a:gd name="T47" fmla="*/ 403 h 469"/>
              <a:gd name="T48" fmla="*/ 185 w 468"/>
              <a:gd name="T49" fmla="*/ 398 h 469"/>
              <a:gd name="T50" fmla="*/ 243 w 468"/>
              <a:gd name="T51" fmla="*/ 428 h 469"/>
              <a:gd name="T52" fmla="*/ 258 w 468"/>
              <a:gd name="T53" fmla="*/ 465 h 469"/>
              <a:gd name="T54" fmla="*/ 306 w 468"/>
              <a:gd name="T55" fmla="*/ 441 h 469"/>
              <a:gd name="T56" fmla="*/ 286 w 468"/>
              <a:gd name="T57" fmla="*/ 418 h 469"/>
              <a:gd name="T58" fmla="*/ 333 w 468"/>
              <a:gd name="T59" fmla="*/ 397 h 469"/>
              <a:gd name="T60" fmla="*/ 406 w 468"/>
              <a:gd name="T61" fmla="*/ 398 h 469"/>
              <a:gd name="T62" fmla="*/ 399 w 468"/>
              <a:gd name="T63" fmla="*/ 298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mtClean="0">
              <a:solidFill>
                <a:prstClr val="black"/>
              </a:solidFill>
            </a:endParaRPr>
          </a:p>
        </p:txBody>
      </p:sp>
      <p:sp useBgFill="1">
        <p:nvSpPr>
          <p:cNvPr id="10" name="Freeform 13"/>
          <p:cNvSpPr>
            <a:spLocks/>
          </p:cNvSpPr>
          <p:nvPr/>
        </p:nvSpPr>
        <p:spPr bwMode="auto">
          <a:xfrm>
            <a:off x="4365623" y="3409078"/>
            <a:ext cx="2253951" cy="1846656"/>
          </a:xfrm>
          <a:custGeom>
            <a:avLst/>
            <a:gdLst>
              <a:gd name="T0" fmla="*/ 409 w 464"/>
              <a:gd name="T1" fmla="*/ 378 h 463"/>
              <a:gd name="T2" fmla="*/ 424 w 464"/>
              <a:gd name="T3" fmla="*/ 330 h 463"/>
              <a:gd name="T4" fmla="*/ 447 w 464"/>
              <a:gd name="T5" fmla="*/ 337 h 463"/>
              <a:gd name="T6" fmla="*/ 464 w 464"/>
              <a:gd name="T7" fmla="*/ 303 h 463"/>
              <a:gd name="T8" fmla="*/ 449 w 464"/>
              <a:gd name="T9" fmla="*/ 262 h 463"/>
              <a:gd name="T10" fmla="*/ 426 w 464"/>
              <a:gd name="T11" fmla="*/ 289 h 463"/>
              <a:gd name="T12" fmla="*/ 409 w 464"/>
              <a:gd name="T13" fmla="*/ 207 h 463"/>
              <a:gd name="T14" fmla="*/ 409 w 464"/>
              <a:gd name="T15" fmla="*/ 72 h 463"/>
              <a:gd name="T16" fmla="*/ 298 w 464"/>
              <a:gd name="T17" fmla="*/ 63 h 463"/>
              <a:gd name="T18" fmla="*/ 244 w 464"/>
              <a:gd name="T19" fmla="*/ 35 h 463"/>
              <a:gd name="T20" fmla="*/ 247 w 464"/>
              <a:gd name="T21" fmla="*/ 5 h 463"/>
              <a:gd name="T22" fmla="*/ 192 w 464"/>
              <a:gd name="T23" fmla="*/ 8 h 463"/>
              <a:gd name="T24" fmla="*/ 191 w 464"/>
              <a:gd name="T25" fmla="*/ 39 h 463"/>
              <a:gd name="T26" fmla="*/ 131 w 464"/>
              <a:gd name="T27" fmla="*/ 63 h 463"/>
              <a:gd name="T28" fmla="*/ 58 w 464"/>
              <a:gd name="T29" fmla="*/ 70 h 463"/>
              <a:gd name="T30" fmla="*/ 59 w 464"/>
              <a:gd name="T31" fmla="*/ 183 h 463"/>
              <a:gd name="T32" fmla="*/ 47 w 464"/>
              <a:gd name="T33" fmla="*/ 255 h 463"/>
              <a:gd name="T34" fmla="*/ 25 w 464"/>
              <a:gd name="T35" fmla="*/ 266 h 463"/>
              <a:gd name="T36" fmla="*/ 2 w 464"/>
              <a:gd name="T37" fmla="*/ 282 h 463"/>
              <a:gd name="T38" fmla="*/ 12 w 464"/>
              <a:gd name="T39" fmla="*/ 320 h 463"/>
              <a:gd name="T40" fmla="*/ 41 w 464"/>
              <a:gd name="T41" fmla="*/ 310 h 463"/>
              <a:gd name="T42" fmla="*/ 59 w 464"/>
              <a:gd name="T43" fmla="*/ 305 h 463"/>
              <a:gd name="T44" fmla="*/ 54 w 464"/>
              <a:gd name="T45" fmla="*/ 383 h 463"/>
              <a:gd name="T46" fmla="*/ 63 w 464"/>
              <a:gd name="T47" fmla="*/ 463 h 463"/>
              <a:gd name="T48" fmla="*/ 410 w 464"/>
              <a:gd name="T49" fmla="*/ 463 h 463"/>
              <a:gd name="T50" fmla="*/ 409 w 464"/>
              <a:gd name="T51" fmla="*/ 378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mtClean="0">
              <a:solidFill>
                <a:prstClr val="black"/>
              </a:solidFill>
            </a:endParaRPr>
          </a:p>
        </p:txBody>
      </p:sp>
      <p:sp useBgFill="1">
        <p:nvSpPr>
          <p:cNvPr id="12" name="Freeform 15"/>
          <p:cNvSpPr>
            <a:spLocks/>
          </p:cNvSpPr>
          <p:nvPr/>
        </p:nvSpPr>
        <p:spPr bwMode="auto">
          <a:xfrm>
            <a:off x="2864360" y="3655749"/>
            <a:ext cx="1830307" cy="1599985"/>
          </a:xfrm>
          <a:custGeom>
            <a:avLst/>
            <a:gdLst>
              <a:gd name="T0" fmla="*/ 363 w 377"/>
              <a:gd name="T1" fmla="*/ 321 h 401"/>
              <a:gd name="T2" fmla="*/ 368 w 377"/>
              <a:gd name="T3" fmla="*/ 243 h 401"/>
              <a:gd name="T4" fmla="*/ 350 w 377"/>
              <a:gd name="T5" fmla="*/ 248 h 401"/>
              <a:gd name="T6" fmla="*/ 321 w 377"/>
              <a:gd name="T7" fmla="*/ 258 h 401"/>
              <a:gd name="T8" fmla="*/ 311 w 377"/>
              <a:gd name="T9" fmla="*/ 220 h 401"/>
              <a:gd name="T10" fmla="*/ 334 w 377"/>
              <a:gd name="T11" fmla="*/ 204 h 401"/>
              <a:gd name="T12" fmla="*/ 356 w 377"/>
              <a:gd name="T13" fmla="*/ 193 h 401"/>
              <a:gd name="T14" fmla="*/ 368 w 377"/>
              <a:gd name="T15" fmla="*/ 121 h 401"/>
              <a:gd name="T16" fmla="*/ 367 w 377"/>
              <a:gd name="T17" fmla="*/ 8 h 401"/>
              <a:gd name="T18" fmla="*/ 294 w 377"/>
              <a:gd name="T19" fmla="*/ 7 h 401"/>
              <a:gd name="T20" fmla="*/ 247 w 377"/>
              <a:gd name="T21" fmla="*/ 28 h 401"/>
              <a:gd name="T22" fmla="*/ 267 w 377"/>
              <a:gd name="T23" fmla="*/ 51 h 401"/>
              <a:gd name="T24" fmla="*/ 219 w 377"/>
              <a:gd name="T25" fmla="*/ 75 h 401"/>
              <a:gd name="T26" fmla="*/ 204 w 377"/>
              <a:gd name="T27" fmla="*/ 38 h 401"/>
              <a:gd name="T28" fmla="*/ 146 w 377"/>
              <a:gd name="T29" fmla="*/ 8 h 401"/>
              <a:gd name="T30" fmla="*/ 14 w 377"/>
              <a:gd name="T31" fmla="*/ 13 h 401"/>
              <a:gd name="T32" fmla="*/ 3 w 377"/>
              <a:gd name="T33" fmla="*/ 133 h 401"/>
              <a:gd name="T34" fmla="*/ 24 w 377"/>
              <a:gd name="T35" fmla="*/ 175 h 401"/>
              <a:gd name="T36" fmla="*/ 44 w 377"/>
              <a:gd name="T37" fmla="*/ 148 h 401"/>
              <a:gd name="T38" fmla="*/ 66 w 377"/>
              <a:gd name="T39" fmla="*/ 184 h 401"/>
              <a:gd name="T40" fmla="*/ 31 w 377"/>
              <a:gd name="T41" fmla="*/ 227 h 401"/>
              <a:gd name="T42" fmla="*/ 2 w 377"/>
              <a:gd name="T43" fmla="*/ 255 h 401"/>
              <a:gd name="T44" fmla="*/ 15 w 377"/>
              <a:gd name="T45" fmla="*/ 401 h 401"/>
              <a:gd name="T46" fmla="*/ 372 w 377"/>
              <a:gd name="T47" fmla="*/ 401 h 401"/>
              <a:gd name="T48" fmla="*/ 363 w 377"/>
              <a:gd name="T49" fmla="*/ 32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mtClean="0">
              <a:solidFill>
                <a:prstClr val="black"/>
              </a:solidFill>
            </a:endParaRPr>
          </a:p>
        </p:txBody>
      </p:sp>
      <p:sp useBgFill="1">
        <p:nvSpPr>
          <p:cNvPr id="13" name="Freeform 16"/>
          <p:cNvSpPr>
            <a:spLocks/>
          </p:cNvSpPr>
          <p:nvPr/>
        </p:nvSpPr>
        <p:spPr bwMode="auto">
          <a:xfrm>
            <a:off x="1217083" y="3620268"/>
            <a:ext cx="1982489" cy="1635466"/>
          </a:xfrm>
          <a:custGeom>
            <a:avLst/>
            <a:gdLst>
              <a:gd name="T0" fmla="*/ 370 w 408"/>
              <a:gd name="T1" fmla="*/ 236 h 410"/>
              <a:gd name="T2" fmla="*/ 405 w 408"/>
              <a:gd name="T3" fmla="*/ 193 h 410"/>
              <a:gd name="T4" fmla="*/ 383 w 408"/>
              <a:gd name="T5" fmla="*/ 157 h 410"/>
              <a:gd name="T6" fmla="*/ 363 w 408"/>
              <a:gd name="T7" fmla="*/ 184 h 410"/>
              <a:gd name="T8" fmla="*/ 342 w 408"/>
              <a:gd name="T9" fmla="*/ 142 h 410"/>
              <a:gd name="T10" fmla="*/ 353 w 408"/>
              <a:gd name="T11" fmla="*/ 22 h 410"/>
              <a:gd name="T12" fmla="*/ 166 w 408"/>
              <a:gd name="T13" fmla="*/ 18 h 410"/>
              <a:gd name="T14" fmla="*/ 191 w 408"/>
              <a:gd name="T15" fmla="*/ 55 h 410"/>
              <a:gd name="T16" fmla="*/ 142 w 408"/>
              <a:gd name="T17" fmla="*/ 65 h 410"/>
              <a:gd name="T18" fmla="*/ 114 w 408"/>
              <a:gd name="T19" fmla="*/ 45 h 410"/>
              <a:gd name="T20" fmla="*/ 121 w 408"/>
              <a:gd name="T21" fmla="*/ 19 h 410"/>
              <a:gd name="T22" fmla="*/ 0 w 408"/>
              <a:gd name="T23" fmla="*/ 22 h 410"/>
              <a:gd name="T24" fmla="*/ 0 w 408"/>
              <a:gd name="T25" fmla="*/ 410 h 410"/>
              <a:gd name="T26" fmla="*/ 354 w 408"/>
              <a:gd name="T27" fmla="*/ 410 h 410"/>
              <a:gd name="T28" fmla="*/ 341 w 408"/>
              <a:gd name="T29" fmla="*/ 264 h 410"/>
              <a:gd name="T30" fmla="*/ 370 w 408"/>
              <a:gd name="T31" fmla="*/ 236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mtClean="0">
              <a:solidFill>
                <a:prstClr val="black"/>
              </a:solidFill>
            </a:endParaRPr>
          </a:p>
        </p:txBody>
      </p:sp>
      <p:sp useBgFill="1">
        <p:nvSpPr>
          <p:cNvPr id="14" name="Freeform 17"/>
          <p:cNvSpPr>
            <a:spLocks/>
          </p:cNvSpPr>
          <p:nvPr/>
        </p:nvSpPr>
        <p:spPr bwMode="auto">
          <a:xfrm>
            <a:off x="1217083" y="1885121"/>
            <a:ext cx="1826194" cy="2010542"/>
          </a:xfrm>
          <a:custGeom>
            <a:avLst/>
            <a:gdLst>
              <a:gd name="T0" fmla="*/ 121 w 376"/>
              <a:gd name="T1" fmla="*/ 454 h 504"/>
              <a:gd name="T2" fmla="*/ 114 w 376"/>
              <a:gd name="T3" fmla="*/ 480 h 504"/>
              <a:gd name="T4" fmla="*/ 142 w 376"/>
              <a:gd name="T5" fmla="*/ 500 h 504"/>
              <a:gd name="T6" fmla="*/ 191 w 376"/>
              <a:gd name="T7" fmla="*/ 490 h 504"/>
              <a:gd name="T8" fmla="*/ 166 w 376"/>
              <a:gd name="T9" fmla="*/ 453 h 504"/>
              <a:gd name="T10" fmla="*/ 353 w 376"/>
              <a:gd name="T11" fmla="*/ 457 h 504"/>
              <a:gd name="T12" fmla="*/ 358 w 376"/>
              <a:gd name="T13" fmla="*/ 380 h 504"/>
              <a:gd name="T14" fmla="*/ 340 w 376"/>
              <a:gd name="T15" fmla="*/ 389 h 504"/>
              <a:gd name="T16" fmla="*/ 317 w 376"/>
              <a:gd name="T17" fmla="*/ 394 h 504"/>
              <a:gd name="T18" fmla="*/ 311 w 376"/>
              <a:gd name="T19" fmla="*/ 345 h 504"/>
              <a:gd name="T20" fmla="*/ 340 w 376"/>
              <a:gd name="T21" fmla="*/ 341 h 504"/>
              <a:gd name="T22" fmla="*/ 357 w 376"/>
              <a:gd name="T23" fmla="*/ 332 h 504"/>
              <a:gd name="T24" fmla="*/ 352 w 376"/>
              <a:gd name="T25" fmla="*/ 246 h 504"/>
              <a:gd name="T26" fmla="*/ 353 w 376"/>
              <a:gd name="T27" fmla="*/ 67 h 504"/>
              <a:gd name="T28" fmla="*/ 160 w 376"/>
              <a:gd name="T29" fmla="*/ 64 h 504"/>
              <a:gd name="T30" fmla="*/ 149 w 376"/>
              <a:gd name="T31" fmla="*/ 54 h 504"/>
              <a:gd name="T32" fmla="*/ 165 w 376"/>
              <a:gd name="T33" fmla="*/ 33 h 504"/>
              <a:gd name="T34" fmla="*/ 148 w 376"/>
              <a:gd name="T35" fmla="*/ 13 h 504"/>
              <a:gd name="T36" fmla="*/ 90 w 376"/>
              <a:gd name="T37" fmla="*/ 16 h 504"/>
              <a:gd name="T38" fmla="*/ 108 w 376"/>
              <a:gd name="T39" fmla="*/ 53 h 504"/>
              <a:gd name="T40" fmla="*/ 0 w 376"/>
              <a:gd name="T41" fmla="*/ 62 h 504"/>
              <a:gd name="T42" fmla="*/ 0 w 376"/>
              <a:gd name="T43" fmla="*/ 457 h 504"/>
              <a:gd name="T44" fmla="*/ 121 w 376"/>
              <a:gd name="T45" fmla="*/ 454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0" y="0"/>
            <a:ext cx="9144000" cy="6856073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9210" y="5869219"/>
            <a:ext cx="8976730" cy="39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7800" algn="just">
              <a:lnSpc>
                <a:spcPct val="80000"/>
              </a:lnSpc>
            </a:pPr>
            <a:r>
              <a:rPr lang="ru-RU" sz="2400" dirty="0">
                <a:solidFill>
                  <a:prstClr val="black"/>
                </a:solidFill>
                <a:ea typeface="Times New Roman" panose="02020603050405020304" pitchFamily="18" charset="0"/>
              </a:rPr>
              <a:t>Б </a:t>
            </a:r>
            <a:r>
              <a:rPr lang="ru-RU" sz="24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– болезнь растений, вызываемая грибами</a:t>
            </a:r>
            <a:endParaRPr lang="ru-RU" sz="2400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9209" y="5273315"/>
            <a:ext cx="8976731" cy="39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580" algn="just">
              <a:lnSpc>
                <a:spcPct val="80000"/>
              </a:lnSpc>
            </a:pPr>
            <a:r>
              <a:rPr lang="ru-RU" sz="24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10. Микориза - это:</a:t>
            </a:r>
            <a:endParaRPr lang="ru-RU" sz="2400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5688" y="5572119"/>
            <a:ext cx="8980251" cy="39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7800" algn="just">
              <a:lnSpc>
                <a:spcPct val="80000"/>
              </a:lnSpc>
            </a:pPr>
            <a:r>
              <a:rPr lang="ru-RU" sz="2400" dirty="0">
                <a:solidFill>
                  <a:prstClr val="black"/>
                </a:solidFill>
                <a:ea typeface="Times New Roman" panose="02020603050405020304" pitchFamily="18" charset="0"/>
              </a:rPr>
              <a:t>А </a:t>
            </a:r>
            <a:r>
              <a:rPr lang="ru-RU" sz="24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– плодовое тело гриба</a:t>
            </a:r>
            <a:endParaRPr lang="ru-RU" sz="2400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5687" y="6154556"/>
            <a:ext cx="8980251" cy="39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7800" algn="just">
              <a:lnSpc>
                <a:spcPct val="80000"/>
              </a:lnSpc>
            </a:pPr>
            <a:r>
              <a:rPr lang="ru-RU" sz="2400" dirty="0">
                <a:solidFill>
                  <a:prstClr val="black"/>
                </a:solidFill>
                <a:ea typeface="Times New Roman" panose="02020603050405020304" pitchFamily="18" charset="0"/>
              </a:rPr>
              <a:t>В - </a:t>
            </a:r>
            <a:r>
              <a:rPr lang="ru-RU" sz="24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грибокорень</a:t>
            </a:r>
            <a:endParaRPr lang="ru-RU" sz="2400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5688" y="6439893"/>
            <a:ext cx="8980250" cy="39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7800" algn="just">
              <a:lnSpc>
                <a:spcPct val="80000"/>
              </a:lnSpc>
            </a:pPr>
            <a:r>
              <a:rPr lang="ru-RU" sz="2400" dirty="0">
                <a:solidFill>
                  <a:prstClr val="black"/>
                </a:solidFill>
                <a:ea typeface="Times New Roman" panose="02020603050405020304" pitchFamily="18" charset="0"/>
              </a:rPr>
              <a:t>Г </a:t>
            </a:r>
            <a:r>
              <a:rPr lang="ru-RU" sz="24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– часть грибницы</a:t>
            </a:r>
            <a:endParaRPr lang="ru-RU" sz="2400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  <p:sp>
        <p:nvSpPr>
          <p:cNvPr id="23" name="Стрелка вправо 22">
            <a:hlinkClick r:id="" action="ppaction://hlinkshowjump?jump=nextslide"/>
          </p:cNvPr>
          <p:cNvSpPr/>
          <p:nvPr/>
        </p:nvSpPr>
        <p:spPr>
          <a:xfrm>
            <a:off x="7929554" y="6333173"/>
            <a:ext cx="1214446" cy="484632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ВПЕРЁД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552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0" grpId="0" animBg="1"/>
      <p:bldP spid="18" grpId="0"/>
      <p:bldP spid="2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rgbClr val="8BD18B"/>
            </a:gs>
            <a:gs pos="48000">
              <a:srgbClr val="CBEBCB"/>
            </a:gs>
            <a:gs pos="100000">
              <a:srgbClr val="E4F4E4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0" y="0"/>
            <a:ext cx="9144000" cy="6856073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Стрелка вправо 20">
            <a:hlinkClick r:id="" action="ppaction://hlinkshowjump?jump=nextslide"/>
          </p:cNvPr>
          <p:cNvSpPr/>
          <p:nvPr/>
        </p:nvSpPr>
        <p:spPr>
          <a:xfrm>
            <a:off x="7929554" y="6333173"/>
            <a:ext cx="1214446" cy="484632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ВПЕРЁД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Стрелка вправо 30">
            <a:hlinkClick r:id="" action="ppaction://hlinkshowjump?jump=nextslide"/>
          </p:cNvPr>
          <p:cNvSpPr/>
          <p:nvPr/>
        </p:nvSpPr>
        <p:spPr>
          <a:xfrm>
            <a:off x="7929554" y="6333173"/>
            <a:ext cx="1214446" cy="484632"/>
          </a:xfrm>
          <a:prstGeom prst="rightArrow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ВПЕРЁД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57132" y="2859216"/>
            <a:ext cx="88868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dirty="0" smtClean="0">
                <a:solidFill>
                  <a:sysClr val="windowText" lastClr="000000"/>
                </a:solidFill>
              </a:rPr>
              <a:t>Отгадайте </a:t>
            </a:r>
            <a:r>
              <a:rPr lang="ru-RU" sz="3600" dirty="0">
                <a:solidFill>
                  <a:sysClr val="windowText" lastClr="000000"/>
                </a:solidFill>
              </a:rPr>
              <a:t>загадку.</a:t>
            </a:r>
          </a:p>
          <a:p>
            <a:pPr lvl="0"/>
            <a:r>
              <a:rPr lang="ru-RU" sz="3600" dirty="0">
                <a:solidFill>
                  <a:sysClr val="windowText" lastClr="000000"/>
                </a:solidFill>
              </a:rPr>
              <a:t>Для проверки ответа нажмите на </a:t>
            </a:r>
            <a:r>
              <a:rPr lang="ru-RU" sz="3600" dirty="0" smtClean="0">
                <a:solidFill>
                  <a:sysClr val="windowText" lastClr="000000"/>
                </a:solidFill>
              </a:rPr>
              <a:t>знак </a:t>
            </a:r>
            <a:endParaRPr lang="ru-RU" sz="3600" dirty="0">
              <a:solidFill>
                <a:sysClr val="windowText" lastClr="000000"/>
              </a:solidFill>
            </a:endParaRPr>
          </a:p>
          <a:p>
            <a:pPr lvl="0" algn="ctr"/>
            <a:r>
              <a:rPr lang="ru-RU" sz="3600" dirty="0">
                <a:solidFill>
                  <a:sysClr val="windowText" lastClr="000000"/>
                </a:solidFill>
              </a:rPr>
              <a:t>Для перехода на следующий слайд нажмите </a:t>
            </a:r>
          </a:p>
        </p:txBody>
      </p:sp>
      <p:pic>
        <p:nvPicPr>
          <p:cNvPr id="35" name="Picture 4" descr="http://media.lpgenerator.ru/images/216675/mqqeffjvnd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" t="5345" r="7257" b="7823"/>
          <a:stretch/>
        </p:blipFill>
        <p:spPr bwMode="auto">
          <a:xfrm>
            <a:off x="8041065" y="3330167"/>
            <a:ext cx="616420" cy="600259"/>
          </a:xfrm>
          <a:prstGeom prst="ellipse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Стрелка вправо 35"/>
          <p:cNvSpPr/>
          <p:nvPr/>
        </p:nvSpPr>
        <p:spPr>
          <a:xfrm>
            <a:off x="5851709" y="4583910"/>
            <a:ext cx="1214446" cy="484632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ВПЕРЁД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93" y="181622"/>
            <a:ext cx="8931414" cy="2286198"/>
          </a:xfrm>
          <a:prstGeom prst="rect">
            <a:avLst/>
          </a:prstGeom>
        </p:spPr>
      </p:pic>
      <p:pic>
        <p:nvPicPr>
          <p:cNvPr id="11" name="Picture 2" descr="http://ljubimyj-detskij.ru/images/ikon/d-gri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40" y="4670921"/>
            <a:ext cx="2435347" cy="21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87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Freeform 6"/>
          <p:cNvSpPr>
            <a:spLocks/>
          </p:cNvSpPr>
          <p:nvPr/>
        </p:nvSpPr>
        <p:spPr bwMode="auto">
          <a:xfrm>
            <a:off x="1217083" y="575734"/>
            <a:ext cx="2054468" cy="1576332"/>
          </a:xfrm>
          <a:custGeom>
            <a:avLst/>
            <a:gdLst>
              <a:gd name="T0" fmla="*/ 108 w 423"/>
              <a:gd name="T1" fmla="*/ 381 h 395"/>
              <a:gd name="T2" fmla="*/ 90 w 423"/>
              <a:gd name="T3" fmla="*/ 344 h 395"/>
              <a:gd name="T4" fmla="*/ 148 w 423"/>
              <a:gd name="T5" fmla="*/ 341 h 395"/>
              <a:gd name="T6" fmla="*/ 165 w 423"/>
              <a:gd name="T7" fmla="*/ 361 h 395"/>
              <a:gd name="T8" fmla="*/ 149 w 423"/>
              <a:gd name="T9" fmla="*/ 382 h 395"/>
              <a:gd name="T10" fmla="*/ 160 w 423"/>
              <a:gd name="T11" fmla="*/ 392 h 395"/>
              <a:gd name="T12" fmla="*/ 353 w 423"/>
              <a:gd name="T13" fmla="*/ 395 h 395"/>
              <a:gd name="T14" fmla="*/ 352 w 423"/>
              <a:gd name="T15" fmla="*/ 286 h 395"/>
              <a:gd name="T16" fmla="*/ 382 w 423"/>
              <a:gd name="T17" fmla="*/ 294 h 395"/>
              <a:gd name="T18" fmla="*/ 409 w 423"/>
              <a:gd name="T19" fmla="*/ 272 h 395"/>
              <a:gd name="T20" fmla="*/ 416 w 423"/>
              <a:gd name="T21" fmla="*/ 230 h 395"/>
              <a:gd name="T22" fmla="*/ 387 w 423"/>
              <a:gd name="T23" fmla="*/ 235 h 395"/>
              <a:gd name="T24" fmla="*/ 356 w 423"/>
              <a:gd name="T25" fmla="*/ 225 h 395"/>
              <a:gd name="T26" fmla="*/ 355 w 423"/>
              <a:gd name="T27" fmla="*/ 154 h 395"/>
              <a:gd name="T28" fmla="*/ 351 w 423"/>
              <a:gd name="T29" fmla="*/ 0 h 395"/>
              <a:gd name="T30" fmla="*/ 0 w 423"/>
              <a:gd name="T31" fmla="*/ 0 h 395"/>
              <a:gd name="T32" fmla="*/ 0 w 423"/>
              <a:gd name="T33" fmla="*/ 390 h 395"/>
              <a:gd name="T34" fmla="*/ 108 w 423"/>
              <a:gd name="T35" fmla="*/ 381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mtClean="0">
              <a:solidFill>
                <a:prstClr val="black"/>
              </a:solidFill>
            </a:endParaRPr>
          </a:p>
        </p:txBody>
      </p:sp>
      <p:sp useBgFill="1">
        <p:nvSpPr>
          <p:cNvPr id="4" name="Freeform 7"/>
          <p:cNvSpPr>
            <a:spLocks/>
          </p:cNvSpPr>
          <p:nvPr/>
        </p:nvSpPr>
        <p:spPr bwMode="auto">
          <a:xfrm>
            <a:off x="4388243" y="575734"/>
            <a:ext cx="1988660" cy="1790903"/>
          </a:xfrm>
          <a:custGeom>
            <a:avLst/>
            <a:gdLst>
              <a:gd name="T0" fmla="*/ 56 w 409"/>
              <a:gd name="T1" fmla="*/ 87 h 449"/>
              <a:gd name="T2" fmla="*/ 34 w 409"/>
              <a:gd name="T3" fmla="*/ 127 h 449"/>
              <a:gd name="T4" fmla="*/ 7 w 409"/>
              <a:gd name="T5" fmla="*/ 175 h 449"/>
              <a:gd name="T6" fmla="*/ 39 w 409"/>
              <a:gd name="T7" fmla="*/ 185 h 449"/>
              <a:gd name="T8" fmla="*/ 57 w 409"/>
              <a:gd name="T9" fmla="*/ 207 h 449"/>
              <a:gd name="T10" fmla="*/ 52 w 409"/>
              <a:gd name="T11" fmla="*/ 393 h 449"/>
              <a:gd name="T12" fmla="*/ 153 w 409"/>
              <a:gd name="T13" fmla="*/ 400 h 449"/>
              <a:gd name="T14" fmla="*/ 146 w 409"/>
              <a:gd name="T15" fmla="*/ 426 h 449"/>
              <a:gd name="T16" fmla="*/ 174 w 409"/>
              <a:gd name="T17" fmla="*/ 445 h 449"/>
              <a:gd name="T18" fmla="*/ 223 w 409"/>
              <a:gd name="T19" fmla="*/ 436 h 449"/>
              <a:gd name="T20" fmla="*/ 198 w 409"/>
              <a:gd name="T21" fmla="*/ 398 h 449"/>
              <a:gd name="T22" fmla="*/ 406 w 409"/>
              <a:gd name="T23" fmla="*/ 390 h 449"/>
              <a:gd name="T24" fmla="*/ 400 w 409"/>
              <a:gd name="T25" fmla="*/ 286 h 449"/>
              <a:gd name="T26" fmla="*/ 372 w 409"/>
              <a:gd name="T27" fmla="*/ 259 h 449"/>
              <a:gd name="T28" fmla="*/ 366 w 409"/>
              <a:gd name="T29" fmla="*/ 198 h 449"/>
              <a:gd name="T30" fmla="*/ 388 w 409"/>
              <a:gd name="T31" fmla="*/ 211 h 449"/>
              <a:gd name="T32" fmla="*/ 400 w 409"/>
              <a:gd name="T33" fmla="*/ 218 h 449"/>
              <a:gd name="T34" fmla="*/ 401 w 409"/>
              <a:gd name="T35" fmla="*/ 57 h 449"/>
              <a:gd name="T36" fmla="*/ 399 w 409"/>
              <a:gd name="T37" fmla="*/ 0 h 449"/>
              <a:gd name="T38" fmla="*/ 43 w 409"/>
              <a:gd name="T39" fmla="*/ 0 h 449"/>
              <a:gd name="T40" fmla="*/ 56 w 409"/>
              <a:gd name="T41" fmla="*/ 87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mtClean="0">
              <a:solidFill>
                <a:prstClr val="black"/>
              </a:solidFill>
            </a:endParaRPr>
          </a:p>
        </p:txBody>
      </p:sp>
      <p:sp useBgFill="1">
        <p:nvSpPr>
          <p:cNvPr id="5" name="Freeform 8"/>
          <p:cNvSpPr>
            <a:spLocks/>
          </p:cNvSpPr>
          <p:nvPr/>
        </p:nvSpPr>
        <p:spPr bwMode="auto">
          <a:xfrm>
            <a:off x="2878754" y="575734"/>
            <a:ext cx="1830307" cy="1799351"/>
          </a:xfrm>
          <a:custGeom>
            <a:avLst/>
            <a:gdLst>
              <a:gd name="T0" fmla="*/ 13 w 377"/>
              <a:gd name="T1" fmla="*/ 154 h 451"/>
              <a:gd name="T2" fmla="*/ 14 w 377"/>
              <a:gd name="T3" fmla="*/ 225 h 451"/>
              <a:gd name="T4" fmla="*/ 45 w 377"/>
              <a:gd name="T5" fmla="*/ 235 h 451"/>
              <a:gd name="T6" fmla="*/ 74 w 377"/>
              <a:gd name="T7" fmla="*/ 230 h 451"/>
              <a:gd name="T8" fmla="*/ 67 w 377"/>
              <a:gd name="T9" fmla="*/ 272 h 451"/>
              <a:gd name="T10" fmla="*/ 40 w 377"/>
              <a:gd name="T11" fmla="*/ 294 h 451"/>
              <a:gd name="T12" fmla="*/ 10 w 377"/>
              <a:gd name="T13" fmla="*/ 286 h 451"/>
              <a:gd name="T14" fmla="*/ 11 w 377"/>
              <a:gd name="T15" fmla="*/ 395 h 451"/>
              <a:gd name="T16" fmla="*/ 114 w 377"/>
              <a:gd name="T17" fmla="*/ 397 h 451"/>
              <a:gd name="T18" fmla="*/ 137 w 377"/>
              <a:gd name="T19" fmla="*/ 410 h 451"/>
              <a:gd name="T20" fmla="*/ 129 w 377"/>
              <a:gd name="T21" fmla="*/ 436 h 451"/>
              <a:gd name="T22" fmla="*/ 178 w 377"/>
              <a:gd name="T23" fmla="*/ 443 h 451"/>
              <a:gd name="T24" fmla="*/ 180 w 377"/>
              <a:gd name="T25" fmla="*/ 406 h 451"/>
              <a:gd name="T26" fmla="*/ 224 w 377"/>
              <a:gd name="T27" fmla="*/ 387 h 451"/>
              <a:gd name="T28" fmla="*/ 363 w 377"/>
              <a:gd name="T29" fmla="*/ 393 h 451"/>
              <a:gd name="T30" fmla="*/ 368 w 377"/>
              <a:gd name="T31" fmla="*/ 207 h 451"/>
              <a:gd name="T32" fmla="*/ 350 w 377"/>
              <a:gd name="T33" fmla="*/ 185 h 451"/>
              <a:gd name="T34" fmla="*/ 318 w 377"/>
              <a:gd name="T35" fmla="*/ 175 h 451"/>
              <a:gd name="T36" fmla="*/ 345 w 377"/>
              <a:gd name="T37" fmla="*/ 127 h 451"/>
              <a:gd name="T38" fmla="*/ 367 w 377"/>
              <a:gd name="T39" fmla="*/ 87 h 451"/>
              <a:gd name="T40" fmla="*/ 354 w 377"/>
              <a:gd name="T41" fmla="*/ 0 h 451"/>
              <a:gd name="T42" fmla="*/ 9 w 377"/>
              <a:gd name="T43" fmla="*/ 0 h 451"/>
              <a:gd name="T44" fmla="*/ 13 w 377"/>
              <a:gd name="T45" fmla="*/ 154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mtClean="0">
              <a:solidFill>
                <a:prstClr val="black"/>
              </a:solidFill>
            </a:endParaRPr>
          </a:p>
        </p:txBody>
      </p:sp>
      <p:sp useBgFill="1">
        <p:nvSpPr>
          <p:cNvPr id="6" name="Freeform 9"/>
          <p:cNvSpPr>
            <a:spLocks/>
          </p:cNvSpPr>
          <p:nvPr/>
        </p:nvSpPr>
        <p:spPr bwMode="auto">
          <a:xfrm>
            <a:off x="6049916" y="575734"/>
            <a:ext cx="2007167" cy="1579712"/>
          </a:xfrm>
          <a:custGeom>
            <a:avLst/>
            <a:gdLst>
              <a:gd name="T0" fmla="*/ 59 w 413"/>
              <a:gd name="T1" fmla="*/ 57 h 396"/>
              <a:gd name="T2" fmla="*/ 58 w 413"/>
              <a:gd name="T3" fmla="*/ 218 h 396"/>
              <a:gd name="T4" fmla="*/ 46 w 413"/>
              <a:gd name="T5" fmla="*/ 211 h 396"/>
              <a:gd name="T6" fmla="*/ 24 w 413"/>
              <a:gd name="T7" fmla="*/ 198 h 396"/>
              <a:gd name="T8" fmla="*/ 30 w 413"/>
              <a:gd name="T9" fmla="*/ 259 h 396"/>
              <a:gd name="T10" fmla="*/ 58 w 413"/>
              <a:gd name="T11" fmla="*/ 286 h 396"/>
              <a:gd name="T12" fmla="*/ 64 w 413"/>
              <a:gd name="T13" fmla="*/ 390 h 396"/>
              <a:gd name="T14" fmla="*/ 161 w 413"/>
              <a:gd name="T15" fmla="*/ 391 h 396"/>
              <a:gd name="T16" fmla="*/ 199 w 413"/>
              <a:gd name="T17" fmla="*/ 363 h 396"/>
              <a:gd name="T18" fmla="*/ 172 w 413"/>
              <a:gd name="T19" fmla="*/ 336 h 396"/>
              <a:gd name="T20" fmla="*/ 221 w 413"/>
              <a:gd name="T21" fmla="*/ 326 h 396"/>
              <a:gd name="T22" fmla="*/ 246 w 413"/>
              <a:gd name="T23" fmla="*/ 353 h 396"/>
              <a:gd name="T24" fmla="*/ 264 w 413"/>
              <a:gd name="T25" fmla="*/ 385 h 396"/>
              <a:gd name="T26" fmla="*/ 413 w 413"/>
              <a:gd name="T27" fmla="*/ 378 h 396"/>
              <a:gd name="T28" fmla="*/ 413 w 413"/>
              <a:gd name="T29" fmla="*/ 0 h 396"/>
              <a:gd name="T30" fmla="*/ 57 w 413"/>
              <a:gd name="T31" fmla="*/ 0 h 396"/>
              <a:gd name="T32" fmla="*/ 59 w 413"/>
              <a:gd name="T33" fmla="*/ 57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mtClean="0">
              <a:solidFill>
                <a:prstClr val="black"/>
              </a:solidFill>
            </a:endParaRPr>
          </a:p>
        </p:txBody>
      </p:sp>
      <p:sp useBgFill="1">
        <p:nvSpPr>
          <p:cNvPr id="7" name="Freeform 10"/>
          <p:cNvSpPr>
            <a:spLocks/>
          </p:cNvSpPr>
          <p:nvPr/>
        </p:nvSpPr>
        <p:spPr bwMode="auto">
          <a:xfrm>
            <a:off x="4587727" y="2096311"/>
            <a:ext cx="2050354" cy="1620260"/>
          </a:xfrm>
          <a:custGeom>
            <a:avLst/>
            <a:gdLst>
              <a:gd name="T0" fmla="*/ 157 w 422"/>
              <a:gd name="T1" fmla="*/ 17 h 406"/>
              <a:gd name="T2" fmla="*/ 182 w 422"/>
              <a:gd name="T3" fmla="*/ 55 h 406"/>
              <a:gd name="T4" fmla="*/ 133 w 422"/>
              <a:gd name="T5" fmla="*/ 64 h 406"/>
              <a:gd name="T6" fmla="*/ 105 w 422"/>
              <a:gd name="T7" fmla="*/ 45 h 406"/>
              <a:gd name="T8" fmla="*/ 112 w 422"/>
              <a:gd name="T9" fmla="*/ 19 h 406"/>
              <a:gd name="T10" fmla="*/ 11 w 422"/>
              <a:gd name="T11" fmla="*/ 12 h 406"/>
              <a:gd name="T12" fmla="*/ 13 w 422"/>
              <a:gd name="T13" fmla="*/ 162 h 406"/>
              <a:gd name="T14" fmla="*/ 9 w 422"/>
              <a:gd name="T15" fmla="*/ 235 h 406"/>
              <a:gd name="T16" fmla="*/ 33 w 422"/>
              <a:gd name="T17" fmla="*/ 256 h 406"/>
              <a:gd name="T18" fmla="*/ 67 w 422"/>
              <a:gd name="T19" fmla="*/ 248 h 406"/>
              <a:gd name="T20" fmla="*/ 62 w 422"/>
              <a:gd name="T21" fmla="*/ 285 h 406"/>
              <a:gd name="T22" fmla="*/ 34 w 422"/>
              <a:gd name="T23" fmla="*/ 316 h 406"/>
              <a:gd name="T24" fmla="*/ 18 w 422"/>
              <a:gd name="T25" fmla="*/ 299 h 406"/>
              <a:gd name="T26" fmla="*/ 5 w 422"/>
              <a:gd name="T27" fmla="*/ 299 h 406"/>
              <a:gd name="T28" fmla="*/ 12 w 422"/>
              <a:gd name="T29" fmla="*/ 399 h 406"/>
              <a:gd name="T30" fmla="*/ 85 w 422"/>
              <a:gd name="T31" fmla="*/ 392 h 406"/>
              <a:gd name="T32" fmla="*/ 145 w 422"/>
              <a:gd name="T33" fmla="*/ 368 h 406"/>
              <a:gd name="T34" fmla="*/ 146 w 422"/>
              <a:gd name="T35" fmla="*/ 337 h 406"/>
              <a:gd name="T36" fmla="*/ 201 w 422"/>
              <a:gd name="T37" fmla="*/ 334 h 406"/>
              <a:gd name="T38" fmla="*/ 198 w 422"/>
              <a:gd name="T39" fmla="*/ 364 h 406"/>
              <a:gd name="T40" fmla="*/ 252 w 422"/>
              <a:gd name="T41" fmla="*/ 392 h 406"/>
              <a:gd name="T42" fmla="*/ 363 w 422"/>
              <a:gd name="T43" fmla="*/ 401 h 406"/>
              <a:gd name="T44" fmla="*/ 364 w 422"/>
              <a:gd name="T45" fmla="*/ 246 h 406"/>
              <a:gd name="T46" fmla="*/ 384 w 422"/>
              <a:gd name="T47" fmla="*/ 199 h 406"/>
              <a:gd name="T48" fmla="*/ 417 w 422"/>
              <a:gd name="T49" fmla="*/ 196 h 406"/>
              <a:gd name="T50" fmla="*/ 408 w 422"/>
              <a:gd name="T51" fmla="*/ 157 h 406"/>
              <a:gd name="T52" fmla="*/ 372 w 422"/>
              <a:gd name="T53" fmla="*/ 159 h 406"/>
              <a:gd name="T54" fmla="*/ 367 w 422"/>
              <a:gd name="T55" fmla="*/ 125 h 406"/>
              <a:gd name="T56" fmla="*/ 365 w 422"/>
              <a:gd name="T57" fmla="*/ 9 h 406"/>
              <a:gd name="T58" fmla="*/ 157 w 422"/>
              <a:gd name="T59" fmla="*/ 17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mtClean="0">
              <a:solidFill>
                <a:prstClr val="black"/>
              </a:solidFill>
            </a:endParaRPr>
          </a:p>
        </p:txBody>
      </p:sp>
      <p:sp useBgFill="1">
        <p:nvSpPr>
          <p:cNvPr id="8" name="Freeform 11"/>
          <p:cNvSpPr>
            <a:spLocks/>
          </p:cNvSpPr>
          <p:nvPr/>
        </p:nvSpPr>
        <p:spPr bwMode="auto">
          <a:xfrm>
            <a:off x="2675160" y="2099691"/>
            <a:ext cx="2272459" cy="1872000"/>
          </a:xfrm>
          <a:custGeom>
            <a:avLst/>
            <a:gdLst>
              <a:gd name="T0" fmla="*/ 399 w 468"/>
              <a:gd name="T1" fmla="*/ 298 h 469"/>
              <a:gd name="T2" fmla="*/ 412 w 468"/>
              <a:gd name="T3" fmla="*/ 298 h 469"/>
              <a:gd name="T4" fmla="*/ 428 w 468"/>
              <a:gd name="T5" fmla="*/ 315 h 469"/>
              <a:gd name="T6" fmla="*/ 456 w 468"/>
              <a:gd name="T7" fmla="*/ 284 h 469"/>
              <a:gd name="T8" fmla="*/ 461 w 468"/>
              <a:gd name="T9" fmla="*/ 247 h 469"/>
              <a:gd name="T10" fmla="*/ 427 w 468"/>
              <a:gd name="T11" fmla="*/ 255 h 469"/>
              <a:gd name="T12" fmla="*/ 403 w 468"/>
              <a:gd name="T13" fmla="*/ 234 h 469"/>
              <a:gd name="T14" fmla="*/ 407 w 468"/>
              <a:gd name="T15" fmla="*/ 161 h 469"/>
              <a:gd name="T16" fmla="*/ 405 w 468"/>
              <a:gd name="T17" fmla="*/ 11 h 469"/>
              <a:gd name="T18" fmla="*/ 266 w 468"/>
              <a:gd name="T19" fmla="*/ 5 h 469"/>
              <a:gd name="T20" fmla="*/ 222 w 468"/>
              <a:gd name="T21" fmla="*/ 24 h 469"/>
              <a:gd name="T22" fmla="*/ 220 w 468"/>
              <a:gd name="T23" fmla="*/ 61 h 469"/>
              <a:gd name="T24" fmla="*/ 171 w 468"/>
              <a:gd name="T25" fmla="*/ 54 h 469"/>
              <a:gd name="T26" fmla="*/ 179 w 468"/>
              <a:gd name="T27" fmla="*/ 28 h 469"/>
              <a:gd name="T28" fmla="*/ 156 w 468"/>
              <a:gd name="T29" fmla="*/ 15 h 469"/>
              <a:gd name="T30" fmla="*/ 53 w 468"/>
              <a:gd name="T31" fmla="*/ 13 h 469"/>
              <a:gd name="T32" fmla="*/ 52 w 468"/>
              <a:gd name="T33" fmla="*/ 192 h 469"/>
              <a:gd name="T34" fmla="*/ 57 w 468"/>
              <a:gd name="T35" fmla="*/ 278 h 469"/>
              <a:gd name="T36" fmla="*/ 40 w 468"/>
              <a:gd name="T37" fmla="*/ 287 h 469"/>
              <a:gd name="T38" fmla="*/ 11 w 468"/>
              <a:gd name="T39" fmla="*/ 291 h 469"/>
              <a:gd name="T40" fmla="*/ 17 w 468"/>
              <a:gd name="T41" fmla="*/ 340 h 469"/>
              <a:gd name="T42" fmla="*/ 40 w 468"/>
              <a:gd name="T43" fmla="*/ 335 h 469"/>
              <a:gd name="T44" fmla="*/ 58 w 468"/>
              <a:gd name="T45" fmla="*/ 326 h 469"/>
              <a:gd name="T46" fmla="*/ 53 w 468"/>
              <a:gd name="T47" fmla="*/ 403 h 469"/>
              <a:gd name="T48" fmla="*/ 185 w 468"/>
              <a:gd name="T49" fmla="*/ 398 h 469"/>
              <a:gd name="T50" fmla="*/ 243 w 468"/>
              <a:gd name="T51" fmla="*/ 428 h 469"/>
              <a:gd name="T52" fmla="*/ 258 w 468"/>
              <a:gd name="T53" fmla="*/ 465 h 469"/>
              <a:gd name="T54" fmla="*/ 306 w 468"/>
              <a:gd name="T55" fmla="*/ 441 h 469"/>
              <a:gd name="T56" fmla="*/ 286 w 468"/>
              <a:gd name="T57" fmla="*/ 418 h 469"/>
              <a:gd name="T58" fmla="*/ 333 w 468"/>
              <a:gd name="T59" fmla="*/ 397 h 469"/>
              <a:gd name="T60" fmla="*/ 406 w 468"/>
              <a:gd name="T61" fmla="*/ 398 h 469"/>
              <a:gd name="T62" fmla="*/ 399 w 468"/>
              <a:gd name="T63" fmla="*/ 298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mtClean="0">
              <a:solidFill>
                <a:prstClr val="black"/>
              </a:solidFill>
            </a:endParaRPr>
          </a:p>
        </p:txBody>
      </p:sp>
      <p:sp useBgFill="1">
        <p:nvSpPr>
          <p:cNvPr id="10" name="Freeform 13"/>
          <p:cNvSpPr>
            <a:spLocks/>
          </p:cNvSpPr>
          <p:nvPr/>
        </p:nvSpPr>
        <p:spPr bwMode="auto">
          <a:xfrm>
            <a:off x="4365623" y="3409078"/>
            <a:ext cx="2253951" cy="1846656"/>
          </a:xfrm>
          <a:custGeom>
            <a:avLst/>
            <a:gdLst>
              <a:gd name="T0" fmla="*/ 409 w 464"/>
              <a:gd name="T1" fmla="*/ 378 h 463"/>
              <a:gd name="T2" fmla="*/ 424 w 464"/>
              <a:gd name="T3" fmla="*/ 330 h 463"/>
              <a:gd name="T4" fmla="*/ 447 w 464"/>
              <a:gd name="T5" fmla="*/ 337 h 463"/>
              <a:gd name="T6" fmla="*/ 464 w 464"/>
              <a:gd name="T7" fmla="*/ 303 h 463"/>
              <a:gd name="T8" fmla="*/ 449 w 464"/>
              <a:gd name="T9" fmla="*/ 262 h 463"/>
              <a:gd name="T10" fmla="*/ 426 w 464"/>
              <a:gd name="T11" fmla="*/ 289 h 463"/>
              <a:gd name="T12" fmla="*/ 409 w 464"/>
              <a:gd name="T13" fmla="*/ 207 h 463"/>
              <a:gd name="T14" fmla="*/ 409 w 464"/>
              <a:gd name="T15" fmla="*/ 72 h 463"/>
              <a:gd name="T16" fmla="*/ 298 w 464"/>
              <a:gd name="T17" fmla="*/ 63 h 463"/>
              <a:gd name="T18" fmla="*/ 244 w 464"/>
              <a:gd name="T19" fmla="*/ 35 h 463"/>
              <a:gd name="T20" fmla="*/ 247 w 464"/>
              <a:gd name="T21" fmla="*/ 5 h 463"/>
              <a:gd name="T22" fmla="*/ 192 w 464"/>
              <a:gd name="T23" fmla="*/ 8 h 463"/>
              <a:gd name="T24" fmla="*/ 191 w 464"/>
              <a:gd name="T25" fmla="*/ 39 h 463"/>
              <a:gd name="T26" fmla="*/ 131 w 464"/>
              <a:gd name="T27" fmla="*/ 63 h 463"/>
              <a:gd name="T28" fmla="*/ 58 w 464"/>
              <a:gd name="T29" fmla="*/ 70 h 463"/>
              <a:gd name="T30" fmla="*/ 59 w 464"/>
              <a:gd name="T31" fmla="*/ 183 h 463"/>
              <a:gd name="T32" fmla="*/ 47 w 464"/>
              <a:gd name="T33" fmla="*/ 255 h 463"/>
              <a:gd name="T34" fmla="*/ 25 w 464"/>
              <a:gd name="T35" fmla="*/ 266 h 463"/>
              <a:gd name="T36" fmla="*/ 2 w 464"/>
              <a:gd name="T37" fmla="*/ 282 h 463"/>
              <a:gd name="T38" fmla="*/ 12 w 464"/>
              <a:gd name="T39" fmla="*/ 320 h 463"/>
              <a:gd name="T40" fmla="*/ 41 w 464"/>
              <a:gd name="T41" fmla="*/ 310 h 463"/>
              <a:gd name="T42" fmla="*/ 59 w 464"/>
              <a:gd name="T43" fmla="*/ 305 h 463"/>
              <a:gd name="T44" fmla="*/ 54 w 464"/>
              <a:gd name="T45" fmla="*/ 383 h 463"/>
              <a:gd name="T46" fmla="*/ 63 w 464"/>
              <a:gd name="T47" fmla="*/ 463 h 463"/>
              <a:gd name="T48" fmla="*/ 410 w 464"/>
              <a:gd name="T49" fmla="*/ 463 h 463"/>
              <a:gd name="T50" fmla="*/ 409 w 464"/>
              <a:gd name="T51" fmla="*/ 378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mtClean="0">
              <a:solidFill>
                <a:prstClr val="black"/>
              </a:solidFill>
            </a:endParaRPr>
          </a:p>
        </p:txBody>
      </p:sp>
      <p:sp useBgFill="1">
        <p:nvSpPr>
          <p:cNvPr id="11" name="Freeform 14"/>
          <p:cNvSpPr>
            <a:spLocks/>
          </p:cNvSpPr>
          <p:nvPr/>
        </p:nvSpPr>
        <p:spPr bwMode="auto">
          <a:xfrm>
            <a:off x="6255568" y="1853019"/>
            <a:ext cx="1801515" cy="2057848"/>
          </a:xfrm>
          <a:custGeom>
            <a:avLst/>
            <a:gdLst>
              <a:gd name="T0" fmla="*/ 222 w 371"/>
              <a:gd name="T1" fmla="*/ 65 h 516"/>
              <a:gd name="T2" fmla="*/ 204 w 371"/>
              <a:gd name="T3" fmla="*/ 33 h 516"/>
              <a:gd name="T4" fmla="*/ 179 w 371"/>
              <a:gd name="T5" fmla="*/ 6 h 516"/>
              <a:gd name="T6" fmla="*/ 130 w 371"/>
              <a:gd name="T7" fmla="*/ 16 h 516"/>
              <a:gd name="T8" fmla="*/ 157 w 371"/>
              <a:gd name="T9" fmla="*/ 43 h 516"/>
              <a:gd name="T10" fmla="*/ 119 w 371"/>
              <a:gd name="T11" fmla="*/ 71 h 516"/>
              <a:gd name="T12" fmla="*/ 22 w 371"/>
              <a:gd name="T13" fmla="*/ 70 h 516"/>
              <a:gd name="T14" fmla="*/ 24 w 371"/>
              <a:gd name="T15" fmla="*/ 186 h 516"/>
              <a:gd name="T16" fmla="*/ 29 w 371"/>
              <a:gd name="T17" fmla="*/ 220 h 516"/>
              <a:gd name="T18" fmla="*/ 65 w 371"/>
              <a:gd name="T19" fmla="*/ 218 h 516"/>
              <a:gd name="T20" fmla="*/ 74 w 371"/>
              <a:gd name="T21" fmla="*/ 257 h 516"/>
              <a:gd name="T22" fmla="*/ 41 w 371"/>
              <a:gd name="T23" fmla="*/ 260 h 516"/>
              <a:gd name="T24" fmla="*/ 21 w 371"/>
              <a:gd name="T25" fmla="*/ 307 h 516"/>
              <a:gd name="T26" fmla="*/ 20 w 371"/>
              <a:gd name="T27" fmla="*/ 462 h 516"/>
              <a:gd name="T28" fmla="*/ 119 w 371"/>
              <a:gd name="T29" fmla="*/ 466 h 516"/>
              <a:gd name="T30" fmla="*/ 111 w 371"/>
              <a:gd name="T31" fmla="*/ 493 h 516"/>
              <a:gd name="T32" fmla="*/ 140 w 371"/>
              <a:gd name="T33" fmla="*/ 512 h 516"/>
              <a:gd name="T34" fmla="*/ 189 w 371"/>
              <a:gd name="T35" fmla="*/ 503 h 516"/>
              <a:gd name="T36" fmla="*/ 163 w 371"/>
              <a:gd name="T37" fmla="*/ 465 h 516"/>
              <a:gd name="T38" fmla="*/ 371 w 371"/>
              <a:gd name="T39" fmla="*/ 472 h 516"/>
              <a:gd name="T40" fmla="*/ 371 w 371"/>
              <a:gd name="T41" fmla="*/ 58 h 516"/>
              <a:gd name="T42" fmla="*/ 222 w 371"/>
              <a:gd name="T43" fmla="*/ 65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mtClean="0">
              <a:solidFill>
                <a:prstClr val="black"/>
              </a:solidFill>
            </a:endParaRPr>
          </a:p>
        </p:txBody>
      </p:sp>
      <p:sp useBgFill="1">
        <p:nvSpPr>
          <p:cNvPr id="12" name="Freeform 15"/>
          <p:cNvSpPr>
            <a:spLocks/>
          </p:cNvSpPr>
          <p:nvPr/>
        </p:nvSpPr>
        <p:spPr bwMode="auto">
          <a:xfrm>
            <a:off x="2864360" y="3655749"/>
            <a:ext cx="1830307" cy="1599985"/>
          </a:xfrm>
          <a:custGeom>
            <a:avLst/>
            <a:gdLst>
              <a:gd name="T0" fmla="*/ 363 w 377"/>
              <a:gd name="T1" fmla="*/ 321 h 401"/>
              <a:gd name="T2" fmla="*/ 368 w 377"/>
              <a:gd name="T3" fmla="*/ 243 h 401"/>
              <a:gd name="T4" fmla="*/ 350 w 377"/>
              <a:gd name="T5" fmla="*/ 248 h 401"/>
              <a:gd name="T6" fmla="*/ 321 w 377"/>
              <a:gd name="T7" fmla="*/ 258 h 401"/>
              <a:gd name="T8" fmla="*/ 311 w 377"/>
              <a:gd name="T9" fmla="*/ 220 h 401"/>
              <a:gd name="T10" fmla="*/ 334 w 377"/>
              <a:gd name="T11" fmla="*/ 204 h 401"/>
              <a:gd name="T12" fmla="*/ 356 w 377"/>
              <a:gd name="T13" fmla="*/ 193 h 401"/>
              <a:gd name="T14" fmla="*/ 368 w 377"/>
              <a:gd name="T15" fmla="*/ 121 h 401"/>
              <a:gd name="T16" fmla="*/ 367 w 377"/>
              <a:gd name="T17" fmla="*/ 8 h 401"/>
              <a:gd name="T18" fmla="*/ 294 w 377"/>
              <a:gd name="T19" fmla="*/ 7 h 401"/>
              <a:gd name="T20" fmla="*/ 247 w 377"/>
              <a:gd name="T21" fmla="*/ 28 h 401"/>
              <a:gd name="T22" fmla="*/ 267 w 377"/>
              <a:gd name="T23" fmla="*/ 51 h 401"/>
              <a:gd name="T24" fmla="*/ 219 w 377"/>
              <a:gd name="T25" fmla="*/ 75 h 401"/>
              <a:gd name="T26" fmla="*/ 204 w 377"/>
              <a:gd name="T27" fmla="*/ 38 h 401"/>
              <a:gd name="T28" fmla="*/ 146 w 377"/>
              <a:gd name="T29" fmla="*/ 8 h 401"/>
              <a:gd name="T30" fmla="*/ 14 w 377"/>
              <a:gd name="T31" fmla="*/ 13 h 401"/>
              <a:gd name="T32" fmla="*/ 3 w 377"/>
              <a:gd name="T33" fmla="*/ 133 h 401"/>
              <a:gd name="T34" fmla="*/ 24 w 377"/>
              <a:gd name="T35" fmla="*/ 175 h 401"/>
              <a:gd name="T36" fmla="*/ 44 w 377"/>
              <a:gd name="T37" fmla="*/ 148 h 401"/>
              <a:gd name="T38" fmla="*/ 66 w 377"/>
              <a:gd name="T39" fmla="*/ 184 h 401"/>
              <a:gd name="T40" fmla="*/ 31 w 377"/>
              <a:gd name="T41" fmla="*/ 227 h 401"/>
              <a:gd name="T42" fmla="*/ 2 w 377"/>
              <a:gd name="T43" fmla="*/ 255 h 401"/>
              <a:gd name="T44" fmla="*/ 15 w 377"/>
              <a:gd name="T45" fmla="*/ 401 h 401"/>
              <a:gd name="T46" fmla="*/ 372 w 377"/>
              <a:gd name="T47" fmla="*/ 401 h 401"/>
              <a:gd name="T48" fmla="*/ 363 w 377"/>
              <a:gd name="T49" fmla="*/ 32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mtClean="0">
              <a:solidFill>
                <a:prstClr val="black"/>
              </a:solidFill>
            </a:endParaRPr>
          </a:p>
        </p:txBody>
      </p:sp>
      <p:sp useBgFill="1">
        <p:nvSpPr>
          <p:cNvPr id="13" name="Freeform 16"/>
          <p:cNvSpPr>
            <a:spLocks/>
          </p:cNvSpPr>
          <p:nvPr/>
        </p:nvSpPr>
        <p:spPr bwMode="auto">
          <a:xfrm>
            <a:off x="1217083" y="3620268"/>
            <a:ext cx="1982489" cy="1635466"/>
          </a:xfrm>
          <a:custGeom>
            <a:avLst/>
            <a:gdLst>
              <a:gd name="T0" fmla="*/ 370 w 408"/>
              <a:gd name="T1" fmla="*/ 236 h 410"/>
              <a:gd name="T2" fmla="*/ 405 w 408"/>
              <a:gd name="T3" fmla="*/ 193 h 410"/>
              <a:gd name="T4" fmla="*/ 383 w 408"/>
              <a:gd name="T5" fmla="*/ 157 h 410"/>
              <a:gd name="T6" fmla="*/ 363 w 408"/>
              <a:gd name="T7" fmla="*/ 184 h 410"/>
              <a:gd name="T8" fmla="*/ 342 w 408"/>
              <a:gd name="T9" fmla="*/ 142 h 410"/>
              <a:gd name="T10" fmla="*/ 353 w 408"/>
              <a:gd name="T11" fmla="*/ 22 h 410"/>
              <a:gd name="T12" fmla="*/ 166 w 408"/>
              <a:gd name="T13" fmla="*/ 18 h 410"/>
              <a:gd name="T14" fmla="*/ 191 w 408"/>
              <a:gd name="T15" fmla="*/ 55 h 410"/>
              <a:gd name="T16" fmla="*/ 142 w 408"/>
              <a:gd name="T17" fmla="*/ 65 h 410"/>
              <a:gd name="T18" fmla="*/ 114 w 408"/>
              <a:gd name="T19" fmla="*/ 45 h 410"/>
              <a:gd name="T20" fmla="*/ 121 w 408"/>
              <a:gd name="T21" fmla="*/ 19 h 410"/>
              <a:gd name="T22" fmla="*/ 0 w 408"/>
              <a:gd name="T23" fmla="*/ 22 h 410"/>
              <a:gd name="T24" fmla="*/ 0 w 408"/>
              <a:gd name="T25" fmla="*/ 410 h 410"/>
              <a:gd name="T26" fmla="*/ 354 w 408"/>
              <a:gd name="T27" fmla="*/ 410 h 410"/>
              <a:gd name="T28" fmla="*/ 341 w 408"/>
              <a:gd name="T29" fmla="*/ 264 h 410"/>
              <a:gd name="T30" fmla="*/ 370 w 408"/>
              <a:gd name="T31" fmla="*/ 236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mtClean="0">
              <a:solidFill>
                <a:prstClr val="black"/>
              </a:solidFill>
            </a:endParaRPr>
          </a:p>
        </p:txBody>
      </p:sp>
      <p:sp useBgFill="1">
        <p:nvSpPr>
          <p:cNvPr id="14" name="Freeform 17"/>
          <p:cNvSpPr>
            <a:spLocks/>
          </p:cNvSpPr>
          <p:nvPr/>
        </p:nvSpPr>
        <p:spPr bwMode="auto">
          <a:xfrm>
            <a:off x="1217083" y="1885121"/>
            <a:ext cx="1826194" cy="2010542"/>
          </a:xfrm>
          <a:custGeom>
            <a:avLst/>
            <a:gdLst>
              <a:gd name="T0" fmla="*/ 121 w 376"/>
              <a:gd name="T1" fmla="*/ 454 h 504"/>
              <a:gd name="T2" fmla="*/ 114 w 376"/>
              <a:gd name="T3" fmla="*/ 480 h 504"/>
              <a:gd name="T4" fmla="*/ 142 w 376"/>
              <a:gd name="T5" fmla="*/ 500 h 504"/>
              <a:gd name="T6" fmla="*/ 191 w 376"/>
              <a:gd name="T7" fmla="*/ 490 h 504"/>
              <a:gd name="T8" fmla="*/ 166 w 376"/>
              <a:gd name="T9" fmla="*/ 453 h 504"/>
              <a:gd name="T10" fmla="*/ 353 w 376"/>
              <a:gd name="T11" fmla="*/ 457 h 504"/>
              <a:gd name="T12" fmla="*/ 358 w 376"/>
              <a:gd name="T13" fmla="*/ 380 h 504"/>
              <a:gd name="T14" fmla="*/ 340 w 376"/>
              <a:gd name="T15" fmla="*/ 389 h 504"/>
              <a:gd name="T16" fmla="*/ 317 w 376"/>
              <a:gd name="T17" fmla="*/ 394 h 504"/>
              <a:gd name="T18" fmla="*/ 311 w 376"/>
              <a:gd name="T19" fmla="*/ 345 h 504"/>
              <a:gd name="T20" fmla="*/ 340 w 376"/>
              <a:gd name="T21" fmla="*/ 341 h 504"/>
              <a:gd name="T22" fmla="*/ 357 w 376"/>
              <a:gd name="T23" fmla="*/ 332 h 504"/>
              <a:gd name="T24" fmla="*/ 352 w 376"/>
              <a:gd name="T25" fmla="*/ 246 h 504"/>
              <a:gd name="T26" fmla="*/ 353 w 376"/>
              <a:gd name="T27" fmla="*/ 67 h 504"/>
              <a:gd name="T28" fmla="*/ 160 w 376"/>
              <a:gd name="T29" fmla="*/ 64 h 504"/>
              <a:gd name="T30" fmla="*/ 149 w 376"/>
              <a:gd name="T31" fmla="*/ 54 h 504"/>
              <a:gd name="T32" fmla="*/ 165 w 376"/>
              <a:gd name="T33" fmla="*/ 33 h 504"/>
              <a:gd name="T34" fmla="*/ 148 w 376"/>
              <a:gd name="T35" fmla="*/ 13 h 504"/>
              <a:gd name="T36" fmla="*/ 90 w 376"/>
              <a:gd name="T37" fmla="*/ 16 h 504"/>
              <a:gd name="T38" fmla="*/ 108 w 376"/>
              <a:gd name="T39" fmla="*/ 53 h 504"/>
              <a:gd name="T40" fmla="*/ 0 w 376"/>
              <a:gd name="T41" fmla="*/ 62 h 504"/>
              <a:gd name="T42" fmla="*/ 0 w 376"/>
              <a:gd name="T43" fmla="*/ 457 h 504"/>
              <a:gd name="T44" fmla="*/ 121 w 376"/>
              <a:gd name="T45" fmla="*/ 454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0" y="0"/>
            <a:ext cx="9144000" cy="6856073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9210" y="5869219"/>
            <a:ext cx="8976730" cy="39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7800" algn="just">
              <a:lnSpc>
                <a:spcPct val="80000"/>
              </a:lnSpc>
            </a:pPr>
            <a:r>
              <a:rPr lang="ru-RU" sz="2400" dirty="0">
                <a:solidFill>
                  <a:prstClr val="black"/>
                </a:solidFill>
                <a:ea typeface="Times New Roman" panose="02020603050405020304" pitchFamily="18" charset="0"/>
              </a:rPr>
              <a:t>Б - </a:t>
            </a:r>
            <a:r>
              <a:rPr lang="ru-RU" sz="24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дрожжи</a:t>
            </a:r>
            <a:endParaRPr lang="ru-RU" sz="2400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9209" y="5273315"/>
            <a:ext cx="8976731" cy="39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580" algn="just">
              <a:lnSpc>
                <a:spcPct val="80000"/>
              </a:lnSpc>
            </a:pPr>
            <a:r>
              <a:rPr lang="ru-RU" sz="24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11. Грибы - симбионты:</a:t>
            </a:r>
            <a:endParaRPr lang="ru-RU" sz="2400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5688" y="5572119"/>
            <a:ext cx="8980251" cy="39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7800" algn="just">
              <a:lnSpc>
                <a:spcPct val="80000"/>
              </a:lnSpc>
            </a:pPr>
            <a:r>
              <a:rPr lang="ru-RU" sz="2400" dirty="0">
                <a:solidFill>
                  <a:prstClr val="black"/>
                </a:solidFill>
                <a:ea typeface="Times New Roman" panose="02020603050405020304" pitchFamily="18" charset="0"/>
              </a:rPr>
              <a:t>А - </a:t>
            </a:r>
            <a:r>
              <a:rPr lang="ru-RU" sz="2400" dirty="0" err="1" smtClean="0">
                <a:solidFill>
                  <a:prstClr val="black"/>
                </a:solidFill>
                <a:ea typeface="Times New Roman" panose="02020603050405020304" pitchFamily="18" charset="0"/>
              </a:rPr>
              <a:t>мукор</a:t>
            </a:r>
            <a:endParaRPr lang="ru-RU" sz="2400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5687" y="6154556"/>
            <a:ext cx="8980251" cy="39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7800" algn="just">
              <a:lnSpc>
                <a:spcPct val="80000"/>
              </a:lnSpc>
            </a:pPr>
            <a:r>
              <a:rPr lang="ru-RU" sz="2400" dirty="0">
                <a:solidFill>
                  <a:prstClr val="black"/>
                </a:solidFill>
                <a:ea typeface="Times New Roman" panose="02020603050405020304" pitchFamily="18" charset="0"/>
              </a:rPr>
              <a:t>В </a:t>
            </a:r>
            <a:r>
              <a:rPr lang="ru-RU" sz="24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– белый гриб</a:t>
            </a:r>
            <a:endParaRPr lang="ru-RU" sz="2400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5688" y="6439893"/>
            <a:ext cx="8980250" cy="39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7800" algn="just">
              <a:lnSpc>
                <a:spcPct val="80000"/>
              </a:lnSpc>
            </a:pPr>
            <a:r>
              <a:rPr lang="ru-RU" sz="2400" dirty="0">
                <a:solidFill>
                  <a:prstClr val="black"/>
                </a:solidFill>
                <a:ea typeface="Times New Roman" panose="02020603050405020304" pitchFamily="18" charset="0"/>
              </a:rPr>
              <a:t>Г - </a:t>
            </a:r>
            <a:r>
              <a:rPr lang="ru-RU" sz="24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опёнок</a:t>
            </a:r>
            <a:endParaRPr lang="ru-RU" sz="2400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  <p:sp>
        <p:nvSpPr>
          <p:cNvPr id="22" name="Стрелка вправо 21">
            <a:hlinkClick r:id="" action="ppaction://hlinkshowjump?jump=nextslide"/>
          </p:cNvPr>
          <p:cNvSpPr/>
          <p:nvPr/>
        </p:nvSpPr>
        <p:spPr>
          <a:xfrm>
            <a:off x="7929554" y="6333173"/>
            <a:ext cx="1214446" cy="484632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ВПЕРЁД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707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1" grpId="0" animBg="1"/>
      <p:bldP spid="17" grpId="0"/>
      <p:bldP spid="19" grpId="0"/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Freeform 6"/>
          <p:cNvSpPr>
            <a:spLocks/>
          </p:cNvSpPr>
          <p:nvPr/>
        </p:nvSpPr>
        <p:spPr bwMode="auto">
          <a:xfrm>
            <a:off x="1217083" y="575734"/>
            <a:ext cx="2054468" cy="1576332"/>
          </a:xfrm>
          <a:custGeom>
            <a:avLst/>
            <a:gdLst>
              <a:gd name="T0" fmla="*/ 108 w 423"/>
              <a:gd name="T1" fmla="*/ 381 h 395"/>
              <a:gd name="T2" fmla="*/ 90 w 423"/>
              <a:gd name="T3" fmla="*/ 344 h 395"/>
              <a:gd name="T4" fmla="*/ 148 w 423"/>
              <a:gd name="T5" fmla="*/ 341 h 395"/>
              <a:gd name="T6" fmla="*/ 165 w 423"/>
              <a:gd name="T7" fmla="*/ 361 h 395"/>
              <a:gd name="T8" fmla="*/ 149 w 423"/>
              <a:gd name="T9" fmla="*/ 382 h 395"/>
              <a:gd name="T10" fmla="*/ 160 w 423"/>
              <a:gd name="T11" fmla="*/ 392 h 395"/>
              <a:gd name="T12" fmla="*/ 353 w 423"/>
              <a:gd name="T13" fmla="*/ 395 h 395"/>
              <a:gd name="T14" fmla="*/ 352 w 423"/>
              <a:gd name="T15" fmla="*/ 286 h 395"/>
              <a:gd name="T16" fmla="*/ 382 w 423"/>
              <a:gd name="T17" fmla="*/ 294 h 395"/>
              <a:gd name="T18" fmla="*/ 409 w 423"/>
              <a:gd name="T19" fmla="*/ 272 h 395"/>
              <a:gd name="T20" fmla="*/ 416 w 423"/>
              <a:gd name="T21" fmla="*/ 230 h 395"/>
              <a:gd name="T22" fmla="*/ 387 w 423"/>
              <a:gd name="T23" fmla="*/ 235 h 395"/>
              <a:gd name="T24" fmla="*/ 356 w 423"/>
              <a:gd name="T25" fmla="*/ 225 h 395"/>
              <a:gd name="T26" fmla="*/ 355 w 423"/>
              <a:gd name="T27" fmla="*/ 154 h 395"/>
              <a:gd name="T28" fmla="*/ 351 w 423"/>
              <a:gd name="T29" fmla="*/ 0 h 395"/>
              <a:gd name="T30" fmla="*/ 0 w 423"/>
              <a:gd name="T31" fmla="*/ 0 h 395"/>
              <a:gd name="T32" fmla="*/ 0 w 423"/>
              <a:gd name="T33" fmla="*/ 390 h 395"/>
              <a:gd name="T34" fmla="*/ 108 w 423"/>
              <a:gd name="T35" fmla="*/ 381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mtClean="0">
              <a:solidFill>
                <a:prstClr val="black"/>
              </a:solidFill>
            </a:endParaRPr>
          </a:p>
        </p:txBody>
      </p:sp>
      <p:sp useBgFill="1">
        <p:nvSpPr>
          <p:cNvPr id="4" name="Freeform 7"/>
          <p:cNvSpPr>
            <a:spLocks/>
          </p:cNvSpPr>
          <p:nvPr/>
        </p:nvSpPr>
        <p:spPr bwMode="auto">
          <a:xfrm>
            <a:off x="4388243" y="575734"/>
            <a:ext cx="1988660" cy="1790903"/>
          </a:xfrm>
          <a:custGeom>
            <a:avLst/>
            <a:gdLst>
              <a:gd name="T0" fmla="*/ 56 w 409"/>
              <a:gd name="T1" fmla="*/ 87 h 449"/>
              <a:gd name="T2" fmla="*/ 34 w 409"/>
              <a:gd name="T3" fmla="*/ 127 h 449"/>
              <a:gd name="T4" fmla="*/ 7 w 409"/>
              <a:gd name="T5" fmla="*/ 175 h 449"/>
              <a:gd name="T6" fmla="*/ 39 w 409"/>
              <a:gd name="T7" fmla="*/ 185 h 449"/>
              <a:gd name="T8" fmla="*/ 57 w 409"/>
              <a:gd name="T9" fmla="*/ 207 h 449"/>
              <a:gd name="T10" fmla="*/ 52 w 409"/>
              <a:gd name="T11" fmla="*/ 393 h 449"/>
              <a:gd name="T12" fmla="*/ 153 w 409"/>
              <a:gd name="T13" fmla="*/ 400 h 449"/>
              <a:gd name="T14" fmla="*/ 146 w 409"/>
              <a:gd name="T15" fmla="*/ 426 h 449"/>
              <a:gd name="T16" fmla="*/ 174 w 409"/>
              <a:gd name="T17" fmla="*/ 445 h 449"/>
              <a:gd name="T18" fmla="*/ 223 w 409"/>
              <a:gd name="T19" fmla="*/ 436 h 449"/>
              <a:gd name="T20" fmla="*/ 198 w 409"/>
              <a:gd name="T21" fmla="*/ 398 h 449"/>
              <a:gd name="T22" fmla="*/ 406 w 409"/>
              <a:gd name="T23" fmla="*/ 390 h 449"/>
              <a:gd name="T24" fmla="*/ 400 w 409"/>
              <a:gd name="T25" fmla="*/ 286 h 449"/>
              <a:gd name="T26" fmla="*/ 372 w 409"/>
              <a:gd name="T27" fmla="*/ 259 h 449"/>
              <a:gd name="T28" fmla="*/ 366 w 409"/>
              <a:gd name="T29" fmla="*/ 198 h 449"/>
              <a:gd name="T30" fmla="*/ 388 w 409"/>
              <a:gd name="T31" fmla="*/ 211 h 449"/>
              <a:gd name="T32" fmla="*/ 400 w 409"/>
              <a:gd name="T33" fmla="*/ 218 h 449"/>
              <a:gd name="T34" fmla="*/ 401 w 409"/>
              <a:gd name="T35" fmla="*/ 57 h 449"/>
              <a:gd name="T36" fmla="*/ 399 w 409"/>
              <a:gd name="T37" fmla="*/ 0 h 449"/>
              <a:gd name="T38" fmla="*/ 43 w 409"/>
              <a:gd name="T39" fmla="*/ 0 h 449"/>
              <a:gd name="T40" fmla="*/ 56 w 409"/>
              <a:gd name="T41" fmla="*/ 87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mtClean="0">
              <a:solidFill>
                <a:prstClr val="black"/>
              </a:solidFill>
            </a:endParaRPr>
          </a:p>
        </p:txBody>
      </p:sp>
      <p:sp useBgFill="1">
        <p:nvSpPr>
          <p:cNvPr id="5" name="Freeform 8"/>
          <p:cNvSpPr>
            <a:spLocks/>
          </p:cNvSpPr>
          <p:nvPr/>
        </p:nvSpPr>
        <p:spPr bwMode="auto">
          <a:xfrm>
            <a:off x="2878754" y="575734"/>
            <a:ext cx="1830307" cy="1799351"/>
          </a:xfrm>
          <a:custGeom>
            <a:avLst/>
            <a:gdLst>
              <a:gd name="T0" fmla="*/ 13 w 377"/>
              <a:gd name="T1" fmla="*/ 154 h 451"/>
              <a:gd name="T2" fmla="*/ 14 w 377"/>
              <a:gd name="T3" fmla="*/ 225 h 451"/>
              <a:gd name="T4" fmla="*/ 45 w 377"/>
              <a:gd name="T5" fmla="*/ 235 h 451"/>
              <a:gd name="T6" fmla="*/ 74 w 377"/>
              <a:gd name="T7" fmla="*/ 230 h 451"/>
              <a:gd name="T8" fmla="*/ 67 w 377"/>
              <a:gd name="T9" fmla="*/ 272 h 451"/>
              <a:gd name="T10" fmla="*/ 40 w 377"/>
              <a:gd name="T11" fmla="*/ 294 h 451"/>
              <a:gd name="T12" fmla="*/ 10 w 377"/>
              <a:gd name="T13" fmla="*/ 286 h 451"/>
              <a:gd name="T14" fmla="*/ 11 w 377"/>
              <a:gd name="T15" fmla="*/ 395 h 451"/>
              <a:gd name="T16" fmla="*/ 114 w 377"/>
              <a:gd name="T17" fmla="*/ 397 h 451"/>
              <a:gd name="T18" fmla="*/ 137 w 377"/>
              <a:gd name="T19" fmla="*/ 410 h 451"/>
              <a:gd name="T20" fmla="*/ 129 w 377"/>
              <a:gd name="T21" fmla="*/ 436 h 451"/>
              <a:gd name="T22" fmla="*/ 178 w 377"/>
              <a:gd name="T23" fmla="*/ 443 h 451"/>
              <a:gd name="T24" fmla="*/ 180 w 377"/>
              <a:gd name="T25" fmla="*/ 406 h 451"/>
              <a:gd name="T26" fmla="*/ 224 w 377"/>
              <a:gd name="T27" fmla="*/ 387 h 451"/>
              <a:gd name="T28" fmla="*/ 363 w 377"/>
              <a:gd name="T29" fmla="*/ 393 h 451"/>
              <a:gd name="T30" fmla="*/ 368 w 377"/>
              <a:gd name="T31" fmla="*/ 207 h 451"/>
              <a:gd name="T32" fmla="*/ 350 w 377"/>
              <a:gd name="T33" fmla="*/ 185 h 451"/>
              <a:gd name="T34" fmla="*/ 318 w 377"/>
              <a:gd name="T35" fmla="*/ 175 h 451"/>
              <a:gd name="T36" fmla="*/ 345 w 377"/>
              <a:gd name="T37" fmla="*/ 127 h 451"/>
              <a:gd name="T38" fmla="*/ 367 w 377"/>
              <a:gd name="T39" fmla="*/ 87 h 451"/>
              <a:gd name="T40" fmla="*/ 354 w 377"/>
              <a:gd name="T41" fmla="*/ 0 h 451"/>
              <a:gd name="T42" fmla="*/ 9 w 377"/>
              <a:gd name="T43" fmla="*/ 0 h 451"/>
              <a:gd name="T44" fmla="*/ 13 w 377"/>
              <a:gd name="T45" fmla="*/ 154 h 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mtClean="0">
              <a:solidFill>
                <a:prstClr val="black"/>
              </a:solidFill>
            </a:endParaRPr>
          </a:p>
        </p:txBody>
      </p:sp>
      <p:sp useBgFill="1">
        <p:nvSpPr>
          <p:cNvPr id="6" name="Freeform 9"/>
          <p:cNvSpPr>
            <a:spLocks/>
          </p:cNvSpPr>
          <p:nvPr/>
        </p:nvSpPr>
        <p:spPr bwMode="auto">
          <a:xfrm>
            <a:off x="6049916" y="575734"/>
            <a:ext cx="2007167" cy="1579712"/>
          </a:xfrm>
          <a:custGeom>
            <a:avLst/>
            <a:gdLst>
              <a:gd name="T0" fmla="*/ 59 w 413"/>
              <a:gd name="T1" fmla="*/ 57 h 396"/>
              <a:gd name="T2" fmla="*/ 58 w 413"/>
              <a:gd name="T3" fmla="*/ 218 h 396"/>
              <a:gd name="T4" fmla="*/ 46 w 413"/>
              <a:gd name="T5" fmla="*/ 211 h 396"/>
              <a:gd name="T6" fmla="*/ 24 w 413"/>
              <a:gd name="T7" fmla="*/ 198 h 396"/>
              <a:gd name="T8" fmla="*/ 30 w 413"/>
              <a:gd name="T9" fmla="*/ 259 h 396"/>
              <a:gd name="T10" fmla="*/ 58 w 413"/>
              <a:gd name="T11" fmla="*/ 286 h 396"/>
              <a:gd name="T12" fmla="*/ 64 w 413"/>
              <a:gd name="T13" fmla="*/ 390 h 396"/>
              <a:gd name="T14" fmla="*/ 161 w 413"/>
              <a:gd name="T15" fmla="*/ 391 h 396"/>
              <a:gd name="T16" fmla="*/ 199 w 413"/>
              <a:gd name="T17" fmla="*/ 363 h 396"/>
              <a:gd name="T18" fmla="*/ 172 w 413"/>
              <a:gd name="T19" fmla="*/ 336 h 396"/>
              <a:gd name="T20" fmla="*/ 221 w 413"/>
              <a:gd name="T21" fmla="*/ 326 h 396"/>
              <a:gd name="T22" fmla="*/ 246 w 413"/>
              <a:gd name="T23" fmla="*/ 353 h 396"/>
              <a:gd name="T24" fmla="*/ 264 w 413"/>
              <a:gd name="T25" fmla="*/ 385 h 396"/>
              <a:gd name="T26" fmla="*/ 413 w 413"/>
              <a:gd name="T27" fmla="*/ 378 h 396"/>
              <a:gd name="T28" fmla="*/ 413 w 413"/>
              <a:gd name="T29" fmla="*/ 0 h 396"/>
              <a:gd name="T30" fmla="*/ 57 w 413"/>
              <a:gd name="T31" fmla="*/ 0 h 396"/>
              <a:gd name="T32" fmla="*/ 59 w 413"/>
              <a:gd name="T33" fmla="*/ 57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mtClean="0">
              <a:solidFill>
                <a:prstClr val="black"/>
              </a:solidFill>
            </a:endParaRPr>
          </a:p>
        </p:txBody>
      </p:sp>
      <p:sp useBgFill="1">
        <p:nvSpPr>
          <p:cNvPr id="7" name="Freeform 10"/>
          <p:cNvSpPr>
            <a:spLocks/>
          </p:cNvSpPr>
          <p:nvPr/>
        </p:nvSpPr>
        <p:spPr bwMode="auto">
          <a:xfrm>
            <a:off x="4587727" y="2096311"/>
            <a:ext cx="2050354" cy="1620260"/>
          </a:xfrm>
          <a:custGeom>
            <a:avLst/>
            <a:gdLst>
              <a:gd name="T0" fmla="*/ 157 w 422"/>
              <a:gd name="T1" fmla="*/ 17 h 406"/>
              <a:gd name="T2" fmla="*/ 182 w 422"/>
              <a:gd name="T3" fmla="*/ 55 h 406"/>
              <a:gd name="T4" fmla="*/ 133 w 422"/>
              <a:gd name="T5" fmla="*/ 64 h 406"/>
              <a:gd name="T6" fmla="*/ 105 w 422"/>
              <a:gd name="T7" fmla="*/ 45 h 406"/>
              <a:gd name="T8" fmla="*/ 112 w 422"/>
              <a:gd name="T9" fmla="*/ 19 h 406"/>
              <a:gd name="T10" fmla="*/ 11 w 422"/>
              <a:gd name="T11" fmla="*/ 12 h 406"/>
              <a:gd name="T12" fmla="*/ 13 w 422"/>
              <a:gd name="T13" fmla="*/ 162 h 406"/>
              <a:gd name="T14" fmla="*/ 9 w 422"/>
              <a:gd name="T15" fmla="*/ 235 h 406"/>
              <a:gd name="T16" fmla="*/ 33 w 422"/>
              <a:gd name="T17" fmla="*/ 256 h 406"/>
              <a:gd name="T18" fmla="*/ 67 w 422"/>
              <a:gd name="T19" fmla="*/ 248 h 406"/>
              <a:gd name="T20" fmla="*/ 62 w 422"/>
              <a:gd name="T21" fmla="*/ 285 h 406"/>
              <a:gd name="T22" fmla="*/ 34 w 422"/>
              <a:gd name="T23" fmla="*/ 316 h 406"/>
              <a:gd name="T24" fmla="*/ 18 w 422"/>
              <a:gd name="T25" fmla="*/ 299 h 406"/>
              <a:gd name="T26" fmla="*/ 5 w 422"/>
              <a:gd name="T27" fmla="*/ 299 h 406"/>
              <a:gd name="T28" fmla="*/ 12 w 422"/>
              <a:gd name="T29" fmla="*/ 399 h 406"/>
              <a:gd name="T30" fmla="*/ 85 w 422"/>
              <a:gd name="T31" fmla="*/ 392 h 406"/>
              <a:gd name="T32" fmla="*/ 145 w 422"/>
              <a:gd name="T33" fmla="*/ 368 h 406"/>
              <a:gd name="T34" fmla="*/ 146 w 422"/>
              <a:gd name="T35" fmla="*/ 337 h 406"/>
              <a:gd name="T36" fmla="*/ 201 w 422"/>
              <a:gd name="T37" fmla="*/ 334 h 406"/>
              <a:gd name="T38" fmla="*/ 198 w 422"/>
              <a:gd name="T39" fmla="*/ 364 h 406"/>
              <a:gd name="T40" fmla="*/ 252 w 422"/>
              <a:gd name="T41" fmla="*/ 392 h 406"/>
              <a:gd name="T42" fmla="*/ 363 w 422"/>
              <a:gd name="T43" fmla="*/ 401 h 406"/>
              <a:gd name="T44" fmla="*/ 364 w 422"/>
              <a:gd name="T45" fmla="*/ 246 h 406"/>
              <a:gd name="T46" fmla="*/ 384 w 422"/>
              <a:gd name="T47" fmla="*/ 199 h 406"/>
              <a:gd name="T48" fmla="*/ 417 w 422"/>
              <a:gd name="T49" fmla="*/ 196 h 406"/>
              <a:gd name="T50" fmla="*/ 408 w 422"/>
              <a:gd name="T51" fmla="*/ 157 h 406"/>
              <a:gd name="T52" fmla="*/ 372 w 422"/>
              <a:gd name="T53" fmla="*/ 159 h 406"/>
              <a:gd name="T54" fmla="*/ 367 w 422"/>
              <a:gd name="T55" fmla="*/ 125 h 406"/>
              <a:gd name="T56" fmla="*/ 365 w 422"/>
              <a:gd name="T57" fmla="*/ 9 h 406"/>
              <a:gd name="T58" fmla="*/ 157 w 422"/>
              <a:gd name="T59" fmla="*/ 17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mtClean="0">
              <a:solidFill>
                <a:prstClr val="black"/>
              </a:solidFill>
            </a:endParaRPr>
          </a:p>
        </p:txBody>
      </p:sp>
      <p:sp useBgFill="1">
        <p:nvSpPr>
          <p:cNvPr id="8" name="Freeform 11"/>
          <p:cNvSpPr>
            <a:spLocks/>
          </p:cNvSpPr>
          <p:nvPr/>
        </p:nvSpPr>
        <p:spPr bwMode="auto">
          <a:xfrm>
            <a:off x="2675160" y="2099691"/>
            <a:ext cx="2272459" cy="1872000"/>
          </a:xfrm>
          <a:custGeom>
            <a:avLst/>
            <a:gdLst>
              <a:gd name="T0" fmla="*/ 399 w 468"/>
              <a:gd name="T1" fmla="*/ 298 h 469"/>
              <a:gd name="T2" fmla="*/ 412 w 468"/>
              <a:gd name="T3" fmla="*/ 298 h 469"/>
              <a:gd name="T4" fmla="*/ 428 w 468"/>
              <a:gd name="T5" fmla="*/ 315 h 469"/>
              <a:gd name="T6" fmla="*/ 456 w 468"/>
              <a:gd name="T7" fmla="*/ 284 h 469"/>
              <a:gd name="T8" fmla="*/ 461 w 468"/>
              <a:gd name="T9" fmla="*/ 247 h 469"/>
              <a:gd name="T10" fmla="*/ 427 w 468"/>
              <a:gd name="T11" fmla="*/ 255 h 469"/>
              <a:gd name="T12" fmla="*/ 403 w 468"/>
              <a:gd name="T13" fmla="*/ 234 h 469"/>
              <a:gd name="T14" fmla="*/ 407 w 468"/>
              <a:gd name="T15" fmla="*/ 161 h 469"/>
              <a:gd name="T16" fmla="*/ 405 w 468"/>
              <a:gd name="T17" fmla="*/ 11 h 469"/>
              <a:gd name="T18" fmla="*/ 266 w 468"/>
              <a:gd name="T19" fmla="*/ 5 h 469"/>
              <a:gd name="T20" fmla="*/ 222 w 468"/>
              <a:gd name="T21" fmla="*/ 24 h 469"/>
              <a:gd name="T22" fmla="*/ 220 w 468"/>
              <a:gd name="T23" fmla="*/ 61 h 469"/>
              <a:gd name="T24" fmla="*/ 171 w 468"/>
              <a:gd name="T25" fmla="*/ 54 h 469"/>
              <a:gd name="T26" fmla="*/ 179 w 468"/>
              <a:gd name="T27" fmla="*/ 28 h 469"/>
              <a:gd name="T28" fmla="*/ 156 w 468"/>
              <a:gd name="T29" fmla="*/ 15 h 469"/>
              <a:gd name="T30" fmla="*/ 53 w 468"/>
              <a:gd name="T31" fmla="*/ 13 h 469"/>
              <a:gd name="T32" fmla="*/ 52 w 468"/>
              <a:gd name="T33" fmla="*/ 192 h 469"/>
              <a:gd name="T34" fmla="*/ 57 w 468"/>
              <a:gd name="T35" fmla="*/ 278 h 469"/>
              <a:gd name="T36" fmla="*/ 40 w 468"/>
              <a:gd name="T37" fmla="*/ 287 h 469"/>
              <a:gd name="T38" fmla="*/ 11 w 468"/>
              <a:gd name="T39" fmla="*/ 291 h 469"/>
              <a:gd name="T40" fmla="*/ 17 w 468"/>
              <a:gd name="T41" fmla="*/ 340 h 469"/>
              <a:gd name="T42" fmla="*/ 40 w 468"/>
              <a:gd name="T43" fmla="*/ 335 h 469"/>
              <a:gd name="T44" fmla="*/ 58 w 468"/>
              <a:gd name="T45" fmla="*/ 326 h 469"/>
              <a:gd name="T46" fmla="*/ 53 w 468"/>
              <a:gd name="T47" fmla="*/ 403 h 469"/>
              <a:gd name="T48" fmla="*/ 185 w 468"/>
              <a:gd name="T49" fmla="*/ 398 h 469"/>
              <a:gd name="T50" fmla="*/ 243 w 468"/>
              <a:gd name="T51" fmla="*/ 428 h 469"/>
              <a:gd name="T52" fmla="*/ 258 w 468"/>
              <a:gd name="T53" fmla="*/ 465 h 469"/>
              <a:gd name="T54" fmla="*/ 306 w 468"/>
              <a:gd name="T55" fmla="*/ 441 h 469"/>
              <a:gd name="T56" fmla="*/ 286 w 468"/>
              <a:gd name="T57" fmla="*/ 418 h 469"/>
              <a:gd name="T58" fmla="*/ 333 w 468"/>
              <a:gd name="T59" fmla="*/ 397 h 469"/>
              <a:gd name="T60" fmla="*/ 406 w 468"/>
              <a:gd name="T61" fmla="*/ 398 h 469"/>
              <a:gd name="T62" fmla="*/ 399 w 468"/>
              <a:gd name="T63" fmla="*/ 298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68" h="469">
                <a:moveTo>
                  <a:pt x="399" y="298"/>
                </a:moveTo>
                <a:cubicBezTo>
                  <a:pt x="404" y="291"/>
                  <a:pt x="410" y="291"/>
                  <a:pt x="412" y="298"/>
                </a:cubicBezTo>
                <a:cubicBezTo>
                  <a:pt x="414" y="304"/>
                  <a:pt x="418" y="315"/>
                  <a:pt x="428" y="315"/>
                </a:cubicBezTo>
                <a:cubicBezTo>
                  <a:pt x="437" y="315"/>
                  <a:pt x="451" y="298"/>
                  <a:pt x="456" y="284"/>
                </a:cubicBezTo>
                <a:cubicBezTo>
                  <a:pt x="461" y="269"/>
                  <a:pt x="468" y="253"/>
                  <a:pt x="461" y="247"/>
                </a:cubicBezTo>
                <a:cubicBezTo>
                  <a:pt x="453" y="240"/>
                  <a:pt x="438" y="252"/>
                  <a:pt x="427" y="255"/>
                </a:cubicBezTo>
                <a:cubicBezTo>
                  <a:pt x="415" y="257"/>
                  <a:pt x="405" y="251"/>
                  <a:pt x="403" y="234"/>
                </a:cubicBezTo>
                <a:cubicBezTo>
                  <a:pt x="400" y="218"/>
                  <a:pt x="405" y="181"/>
                  <a:pt x="407" y="161"/>
                </a:cubicBezTo>
                <a:cubicBezTo>
                  <a:pt x="409" y="140"/>
                  <a:pt x="417" y="72"/>
                  <a:pt x="405" y="11"/>
                </a:cubicBezTo>
                <a:cubicBezTo>
                  <a:pt x="345" y="17"/>
                  <a:pt x="294" y="11"/>
                  <a:pt x="266" y="5"/>
                </a:cubicBezTo>
                <a:cubicBezTo>
                  <a:pt x="238" y="0"/>
                  <a:pt x="222" y="17"/>
                  <a:pt x="222" y="24"/>
                </a:cubicBezTo>
                <a:cubicBezTo>
                  <a:pt x="222" y="32"/>
                  <a:pt x="236" y="53"/>
                  <a:pt x="220" y="61"/>
                </a:cubicBezTo>
                <a:cubicBezTo>
                  <a:pt x="204" y="69"/>
                  <a:pt x="179" y="67"/>
                  <a:pt x="171" y="54"/>
                </a:cubicBezTo>
                <a:cubicBezTo>
                  <a:pt x="164" y="40"/>
                  <a:pt x="179" y="34"/>
                  <a:pt x="179" y="28"/>
                </a:cubicBezTo>
                <a:cubicBezTo>
                  <a:pt x="179" y="22"/>
                  <a:pt x="169" y="15"/>
                  <a:pt x="156" y="15"/>
                </a:cubicBezTo>
                <a:cubicBezTo>
                  <a:pt x="144" y="15"/>
                  <a:pt x="107" y="21"/>
                  <a:pt x="53" y="13"/>
                </a:cubicBezTo>
                <a:cubicBezTo>
                  <a:pt x="51" y="26"/>
                  <a:pt x="41" y="149"/>
                  <a:pt x="52" y="192"/>
                </a:cubicBezTo>
                <a:cubicBezTo>
                  <a:pt x="64" y="235"/>
                  <a:pt x="60" y="269"/>
                  <a:pt x="57" y="278"/>
                </a:cubicBezTo>
                <a:cubicBezTo>
                  <a:pt x="54" y="287"/>
                  <a:pt x="48" y="293"/>
                  <a:pt x="40" y="287"/>
                </a:cubicBezTo>
                <a:cubicBezTo>
                  <a:pt x="33" y="281"/>
                  <a:pt x="21" y="273"/>
                  <a:pt x="11" y="291"/>
                </a:cubicBezTo>
                <a:cubicBezTo>
                  <a:pt x="0" y="309"/>
                  <a:pt x="10" y="337"/>
                  <a:pt x="17" y="340"/>
                </a:cubicBezTo>
                <a:cubicBezTo>
                  <a:pt x="25" y="344"/>
                  <a:pt x="37" y="345"/>
                  <a:pt x="40" y="335"/>
                </a:cubicBezTo>
                <a:cubicBezTo>
                  <a:pt x="44" y="325"/>
                  <a:pt x="52" y="320"/>
                  <a:pt x="58" y="326"/>
                </a:cubicBezTo>
                <a:cubicBezTo>
                  <a:pt x="76" y="344"/>
                  <a:pt x="46" y="354"/>
                  <a:pt x="53" y="403"/>
                </a:cubicBezTo>
                <a:cubicBezTo>
                  <a:pt x="73" y="403"/>
                  <a:pt x="146" y="390"/>
                  <a:pt x="185" y="398"/>
                </a:cubicBezTo>
                <a:cubicBezTo>
                  <a:pt x="214" y="403"/>
                  <a:pt x="247" y="413"/>
                  <a:pt x="243" y="428"/>
                </a:cubicBezTo>
                <a:cubicBezTo>
                  <a:pt x="239" y="440"/>
                  <a:pt x="219" y="461"/>
                  <a:pt x="258" y="465"/>
                </a:cubicBezTo>
                <a:cubicBezTo>
                  <a:pt x="296" y="469"/>
                  <a:pt x="306" y="447"/>
                  <a:pt x="306" y="441"/>
                </a:cubicBezTo>
                <a:cubicBezTo>
                  <a:pt x="306" y="425"/>
                  <a:pt x="286" y="429"/>
                  <a:pt x="286" y="418"/>
                </a:cubicBezTo>
                <a:cubicBezTo>
                  <a:pt x="287" y="406"/>
                  <a:pt x="307" y="394"/>
                  <a:pt x="333" y="397"/>
                </a:cubicBezTo>
                <a:cubicBezTo>
                  <a:pt x="360" y="400"/>
                  <a:pt x="368" y="409"/>
                  <a:pt x="406" y="398"/>
                </a:cubicBezTo>
                <a:cubicBezTo>
                  <a:pt x="402" y="383"/>
                  <a:pt x="394" y="305"/>
                  <a:pt x="399" y="298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mtClean="0">
              <a:solidFill>
                <a:prstClr val="black"/>
              </a:solidFill>
            </a:endParaRPr>
          </a:p>
        </p:txBody>
      </p:sp>
      <p:sp useBgFill="1">
        <p:nvSpPr>
          <p:cNvPr id="9" name="Freeform 12"/>
          <p:cNvSpPr>
            <a:spLocks/>
          </p:cNvSpPr>
          <p:nvPr/>
        </p:nvSpPr>
        <p:spPr bwMode="auto">
          <a:xfrm>
            <a:off x="6309037" y="3620268"/>
            <a:ext cx="1748046" cy="1635466"/>
          </a:xfrm>
          <a:custGeom>
            <a:avLst/>
            <a:gdLst>
              <a:gd name="T0" fmla="*/ 152 w 360"/>
              <a:gd name="T1" fmla="*/ 22 h 410"/>
              <a:gd name="T2" fmla="*/ 178 w 360"/>
              <a:gd name="T3" fmla="*/ 60 h 410"/>
              <a:gd name="T4" fmla="*/ 129 w 360"/>
              <a:gd name="T5" fmla="*/ 69 h 410"/>
              <a:gd name="T6" fmla="*/ 100 w 360"/>
              <a:gd name="T7" fmla="*/ 50 h 410"/>
              <a:gd name="T8" fmla="*/ 108 w 360"/>
              <a:gd name="T9" fmla="*/ 23 h 410"/>
              <a:gd name="T10" fmla="*/ 9 w 360"/>
              <a:gd name="T11" fmla="*/ 19 h 410"/>
              <a:gd name="T12" fmla="*/ 9 w 360"/>
              <a:gd name="T13" fmla="*/ 154 h 410"/>
              <a:gd name="T14" fmla="*/ 26 w 360"/>
              <a:gd name="T15" fmla="*/ 236 h 410"/>
              <a:gd name="T16" fmla="*/ 49 w 360"/>
              <a:gd name="T17" fmla="*/ 209 h 410"/>
              <a:gd name="T18" fmla="*/ 64 w 360"/>
              <a:gd name="T19" fmla="*/ 250 h 410"/>
              <a:gd name="T20" fmla="*/ 47 w 360"/>
              <a:gd name="T21" fmla="*/ 284 h 410"/>
              <a:gd name="T22" fmla="*/ 24 w 360"/>
              <a:gd name="T23" fmla="*/ 277 h 410"/>
              <a:gd name="T24" fmla="*/ 9 w 360"/>
              <a:gd name="T25" fmla="*/ 325 h 410"/>
              <a:gd name="T26" fmla="*/ 10 w 360"/>
              <a:gd name="T27" fmla="*/ 410 h 410"/>
              <a:gd name="T28" fmla="*/ 360 w 360"/>
              <a:gd name="T29" fmla="*/ 410 h 410"/>
              <a:gd name="T30" fmla="*/ 360 w 360"/>
              <a:gd name="T31" fmla="*/ 29 h 410"/>
              <a:gd name="T32" fmla="*/ 152 w 360"/>
              <a:gd name="T33" fmla="*/ 22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mtClean="0">
              <a:solidFill>
                <a:prstClr val="black"/>
              </a:solidFill>
            </a:endParaRPr>
          </a:p>
        </p:txBody>
      </p:sp>
      <p:sp useBgFill="1">
        <p:nvSpPr>
          <p:cNvPr id="10" name="Freeform 13"/>
          <p:cNvSpPr>
            <a:spLocks/>
          </p:cNvSpPr>
          <p:nvPr/>
        </p:nvSpPr>
        <p:spPr bwMode="auto">
          <a:xfrm>
            <a:off x="4365623" y="3409078"/>
            <a:ext cx="2253951" cy="1846656"/>
          </a:xfrm>
          <a:custGeom>
            <a:avLst/>
            <a:gdLst>
              <a:gd name="T0" fmla="*/ 409 w 464"/>
              <a:gd name="T1" fmla="*/ 378 h 463"/>
              <a:gd name="T2" fmla="*/ 424 w 464"/>
              <a:gd name="T3" fmla="*/ 330 h 463"/>
              <a:gd name="T4" fmla="*/ 447 w 464"/>
              <a:gd name="T5" fmla="*/ 337 h 463"/>
              <a:gd name="T6" fmla="*/ 464 w 464"/>
              <a:gd name="T7" fmla="*/ 303 h 463"/>
              <a:gd name="T8" fmla="*/ 449 w 464"/>
              <a:gd name="T9" fmla="*/ 262 h 463"/>
              <a:gd name="T10" fmla="*/ 426 w 464"/>
              <a:gd name="T11" fmla="*/ 289 h 463"/>
              <a:gd name="T12" fmla="*/ 409 w 464"/>
              <a:gd name="T13" fmla="*/ 207 h 463"/>
              <a:gd name="T14" fmla="*/ 409 w 464"/>
              <a:gd name="T15" fmla="*/ 72 h 463"/>
              <a:gd name="T16" fmla="*/ 298 w 464"/>
              <a:gd name="T17" fmla="*/ 63 h 463"/>
              <a:gd name="T18" fmla="*/ 244 w 464"/>
              <a:gd name="T19" fmla="*/ 35 h 463"/>
              <a:gd name="T20" fmla="*/ 247 w 464"/>
              <a:gd name="T21" fmla="*/ 5 h 463"/>
              <a:gd name="T22" fmla="*/ 192 w 464"/>
              <a:gd name="T23" fmla="*/ 8 h 463"/>
              <a:gd name="T24" fmla="*/ 191 w 464"/>
              <a:gd name="T25" fmla="*/ 39 h 463"/>
              <a:gd name="T26" fmla="*/ 131 w 464"/>
              <a:gd name="T27" fmla="*/ 63 h 463"/>
              <a:gd name="T28" fmla="*/ 58 w 464"/>
              <a:gd name="T29" fmla="*/ 70 h 463"/>
              <a:gd name="T30" fmla="*/ 59 w 464"/>
              <a:gd name="T31" fmla="*/ 183 h 463"/>
              <a:gd name="T32" fmla="*/ 47 w 464"/>
              <a:gd name="T33" fmla="*/ 255 h 463"/>
              <a:gd name="T34" fmla="*/ 25 w 464"/>
              <a:gd name="T35" fmla="*/ 266 h 463"/>
              <a:gd name="T36" fmla="*/ 2 w 464"/>
              <a:gd name="T37" fmla="*/ 282 h 463"/>
              <a:gd name="T38" fmla="*/ 12 w 464"/>
              <a:gd name="T39" fmla="*/ 320 h 463"/>
              <a:gd name="T40" fmla="*/ 41 w 464"/>
              <a:gd name="T41" fmla="*/ 310 h 463"/>
              <a:gd name="T42" fmla="*/ 59 w 464"/>
              <a:gd name="T43" fmla="*/ 305 h 463"/>
              <a:gd name="T44" fmla="*/ 54 w 464"/>
              <a:gd name="T45" fmla="*/ 383 h 463"/>
              <a:gd name="T46" fmla="*/ 63 w 464"/>
              <a:gd name="T47" fmla="*/ 463 h 463"/>
              <a:gd name="T48" fmla="*/ 410 w 464"/>
              <a:gd name="T49" fmla="*/ 463 h 463"/>
              <a:gd name="T50" fmla="*/ 409 w 464"/>
              <a:gd name="T51" fmla="*/ 378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mtClean="0">
              <a:solidFill>
                <a:prstClr val="black"/>
              </a:solidFill>
            </a:endParaRPr>
          </a:p>
        </p:txBody>
      </p:sp>
      <p:sp useBgFill="1">
        <p:nvSpPr>
          <p:cNvPr id="11" name="Freeform 14"/>
          <p:cNvSpPr>
            <a:spLocks/>
          </p:cNvSpPr>
          <p:nvPr/>
        </p:nvSpPr>
        <p:spPr bwMode="auto">
          <a:xfrm>
            <a:off x="6255568" y="1853019"/>
            <a:ext cx="1801515" cy="2057848"/>
          </a:xfrm>
          <a:custGeom>
            <a:avLst/>
            <a:gdLst>
              <a:gd name="T0" fmla="*/ 222 w 371"/>
              <a:gd name="T1" fmla="*/ 65 h 516"/>
              <a:gd name="T2" fmla="*/ 204 w 371"/>
              <a:gd name="T3" fmla="*/ 33 h 516"/>
              <a:gd name="T4" fmla="*/ 179 w 371"/>
              <a:gd name="T5" fmla="*/ 6 h 516"/>
              <a:gd name="T6" fmla="*/ 130 w 371"/>
              <a:gd name="T7" fmla="*/ 16 h 516"/>
              <a:gd name="T8" fmla="*/ 157 w 371"/>
              <a:gd name="T9" fmla="*/ 43 h 516"/>
              <a:gd name="T10" fmla="*/ 119 w 371"/>
              <a:gd name="T11" fmla="*/ 71 h 516"/>
              <a:gd name="T12" fmla="*/ 22 w 371"/>
              <a:gd name="T13" fmla="*/ 70 h 516"/>
              <a:gd name="T14" fmla="*/ 24 w 371"/>
              <a:gd name="T15" fmla="*/ 186 h 516"/>
              <a:gd name="T16" fmla="*/ 29 w 371"/>
              <a:gd name="T17" fmla="*/ 220 h 516"/>
              <a:gd name="T18" fmla="*/ 65 w 371"/>
              <a:gd name="T19" fmla="*/ 218 h 516"/>
              <a:gd name="T20" fmla="*/ 74 w 371"/>
              <a:gd name="T21" fmla="*/ 257 h 516"/>
              <a:gd name="T22" fmla="*/ 41 w 371"/>
              <a:gd name="T23" fmla="*/ 260 h 516"/>
              <a:gd name="T24" fmla="*/ 21 w 371"/>
              <a:gd name="T25" fmla="*/ 307 h 516"/>
              <a:gd name="T26" fmla="*/ 20 w 371"/>
              <a:gd name="T27" fmla="*/ 462 h 516"/>
              <a:gd name="T28" fmla="*/ 119 w 371"/>
              <a:gd name="T29" fmla="*/ 466 h 516"/>
              <a:gd name="T30" fmla="*/ 111 w 371"/>
              <a:gd name="T31" fmla="*/ 493 h 516"/>
              <a:gd name="T32" fmla="*/ 140 w 371"/>
              <a:gd name="T33" fmla="*/ 512 h 516"/>
              <a:gd name="T34" fmla="*/ 189 w 371"/>
              <a:gd name="T35" fmla="*/ 503 h 516"/>
              <a:gd name="T36" fmla="*/ 163 w 371"/>
              <a:gd name="T37" fmla="*/ 465 h 516"/>
              <a:gd name="T38" fmla="*/ 371 w 371"/>
              <a:gd name="T39" fmla="*/ 472 h 516"/>
              <a:gd name="T40" fmla="*/ 371 w 371"/>
              <a:gd name="T41" fmla="*/ 58 h 516"/>
              <a:gd name="T42" fmla="*/ 222 w 371"/>
              <a:gd name="T43" fmla="*/ 65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mtClean="0">
              <a:solidFill>
                <a:prstClr val="black"/>
              </a:solidFill>
            </a:endParaRPr>
          </a:p>
        </p:txBody>
      </p:sp>
      <p:sp useBgFill="1">
        <p:nvSpPr>
          <p:cNvPr id="12" name="Freeform 15"/>
          <p:cNvSpPr>
            <a:spLocks/>
          </p:cNvSpPr>
          <p:nvPr/>
        </p:nvSpPr>
        <p:spPr bwMode="auto">
          <a:xfrm>
            <a:off x="2864360" y="3655749"/>
            <a:ext cx="1830307" cy="1599985"/>
          </a:xfrm>
          <a:custGeom>
            <a:avLst/>
            <a:gdLst>
              <a:gd name="T0" fmla="*/ 363 w 377"/>
              <a:gd name="T1" fmla="*/ 321 h 401"/>
              <a:gd name="T2" fmla="*/ 368 w 377"/>
              <a:gd name="T3" fmla="*/ 243 h 401"/>
              <a:gd name="T4" fmla="*/ 350 w 377"/>
              <a:gd name="T5" fmla="*/ 248 h 401"/>
              <a:gd name="T6" fmla="*/ 321 w 377"/>
              <a:gd name="T7" fmla="*/ 258 h 401"/>
              <a:gd name="T8" fmla="*/ 311 w 377"/>
              <a:gd name="T9" fmla="*/ 220 h 401"/>
              <a:gd name="T10" fmla="*/ 334 w 377"/>
              <a:gd name="T11" fmla="*/ 204 h 401"/>
              <a:gd name="T12" fmla="*/ 356 w 377"/>
              <a:gd name="T13" fmla="*/ 193 h 401"/>
              <a:gd name="T14" fmla="*/ 368 w 377"/>
              <a:gd name="T15" fmla="*/ 121 h 401"/>
              <a:gd name="T16" fmla="*/ 367 w 377"/>
              <a:gd name="T17" fmla="*/ 8 h 401"/>
              <a:gd name="T18" fmla="*/ 294 w 377"/>
              <a:gd name="T19" fmla="*/ 7 h 401"/>
              <a:gd name="T20" fmla="*/ 247 w 377"/>
              <a:gd name="T21" fmla="*/ 28 h 401"/>
              <a:gd name="T22" fmla="*/ 267 w 377"/>
              <a:gd name="T23" fmla="*/ 51 h 401"/>
              <a:gd name="T24" fmla="*/ 219 w 377"/>
              <a:gd name="T25" fmla="*/ 75 h 401"/>
              <a:gd name="T26" fmla="*/ 204 w 377"/>
              <a:gd name="T27" fmla="*/ 38 h 401"/>
              <a:gd name="T28" fmla="*/ 146 w 377"/>
              <a:gd name="T29" fmla="*/ 8 h 401"/>
              <a:gd name="T30" fmla="*/ 14 w 377"/>
              <a:gd name="T31" fmla="*/ 13 h 401"/>
              <a:gd name="T32" fmla="*/ 3 w 377"/>
              <a:gd name="T33" fmla="*/ 133 h 401"/>
              <a:gd name="T34" fmla="*/ 24 w 377"/>
              <a:gd name="T35" fmla="*/ 175 h 401"/>
              <a:gd name="T36" fmla="*/ 44 w 377"/>
              <a:gd name="T37" fmla="*/ 148 h 401"/>
              <a:gd name="T38" fmla="*/ 66 w 377"/>
              <a:gd name="T39" fmla="*/ 184 h 401"/>
              <a:gd name="T40" fmla="*/ 31 w 377"/>
              <a:gd name="T41" fmla="*/ 227 h 401"/>
              <a:gd name="T42" fmla="*/ 2 w 377"/>
              <a:gd name="T43" fmla="*/ 255 h 401"/>
              <a:gd name="T44" fmla="*/ 15 w 377"/>
              <a:gd name="T45" fmla="*/ 401 h 401"/>
              <a:gd name="T46" fmla="*/ 372 w 377"/>
              <a:gd name="T47" fmla="*/ 401 h 401"/>
              <a:gd name="T48" fmla="*/ 363 w 377"/>
              <a:gd name="T49" fmla="*/ 321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mtClean="0">
              <a:solidFill>
                <a:prstClr val="black"/>
              </a:solidFill>
            </a:endParaRPr>
          </a:p>
        </p:txBody>
      </p:sp>
      <p:sp useBgFill="1">
        <p:nvSpPr>
          <p:cNvPr id="13" name="Freeform 16"/>
          <p:cNvSpPr>
            <a:spLocks/>
          </p:cNvSpPr>
          <p:nvPr/>
        </p:nvSpPr>
        <p:spPr bwMode="auto">
          <a:xfrm>
            <a:off x="1217083" y="3620268"/>
            <a:ext cx="1982489" cy="1635466"/>
          </a:xfrm>
          <a:custGeom>
            <a:avLst/>
            <a:gdLst>
              <a:gd name="T0" fmla="*/ 370 w 408"/>
              <a:gd name="T1" fmla="*/ 236 h 410"/>
              <a:gd name="T2" fmla="*/ 405 w 408"/>
              <a:gd name="T3" fmla="*/ 193 h 410"/>
              <a:gd name="T4" fmla="*/ 383 w 408"/>
              <a:gd name="T5" fmla="*/ 157 h 410"/>
              <a:gd name="T6" fmla="*/ 363 w 408"/>
              <a:gd name="T7" fmla="*/ 184 h 410"/>
              <a:gd name="T8" fmla="*/ 342 w 408"/>
              <a:gd name="T9" fmla="*/ 142 h 410"/>
              <a:gd name="T10" fmla="*/ 353 w 408"/>
              <a:gd name="T11" fmla="*/ 22 h 410"/>
              <a:gd name="T12" fmla="*/ 166 w 408"/>
              <a:gd name="T13" fmla="*/ 18 h 410"/>
              <a:gd name="T14" fmla="*/ 191 w 408"/>
              <a:gd name="T15" fmla="*/ 55 h 410"/>
              <a:gd name="T16" fmla="*/ 142 w 408"/>
              <a:gd name="T17" fmla="*/ 65 h 410"/>
              <a:gd name="T18" fmla="*/ 114 w 408"/>
              <a:gd name="T19" fmla="*/ 45 h 410"/>
              <a:gd name="T20" fmla="*/ 121 w 408"/>
              <a:gd name="T21" fmla="*/ 19 h 410"/>
              <a:gd name="T22" fmla="*/ 0 w 408"/>
              <a:gd name="T23" fmla="*/ 22 h 410"/>
              <a:gd name="T24" fmla="*/ 0 w 408"/>
              <a:gd name="T25" fmla="*/ 410 h 410"/>
              <a:gd name="T26" fmla="*/ 354 w 408"/>
              <a:gd name="T27" fmla="*/ 410 h 410"/>
              <a:gd name="T28" fmla="*/ 341 w 408"/>
              <a:gd name="T29" fmla="*/ 264 h 410"/>
              <a:gd name="T30" fmla="*/ 370 w 408"/>
              <a:gd name="T31" fmla="*/ 236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mtClean="0">
              <a:solidFill>
                <a:prstClr val="black"/>
              </a:solidFill>
            </a:endParaRPr>
          </a:p>
        </p:txBody>
      </p:sp>
      <p:sp useBgFill="1">
        <p:nvSpPr>
          <p:cNvPr id="14" name="Freeform 17"/>
          <p:cNvSpPr>
            <a:spLocks/>
          </p:cNvSpPr>
          <p:nvPr/>
        </p:nvSpPr>
        <p:spPr bwMode="auto">
          <a:xfrm>
            <a:off x="1217083" y="1885121"/>
            <a:ext cx="1826194" cy="2010542"/>
          </a:xfrm>
          <a:custGeom>
            <a:avLst/>
            <a:gdLst>
              <a:gd name="T0" fmla="*/ 121 w 376"/>
              <a:gd name="T1" fmla="*/ 454 h 504"/>
              <a:gd name="T2" fmla="*/ 114 w 376"/>
              <a:gd name="T3" fmla="*/ 480 h 504"/>
              <a:gd name="T4" fmla="*/ 142 w 376"/>
              <a:gd name="T5" fmla="*/ 500 h 504"/>
              <a:gd name="T6" fmla="*/ 191 w 376"/>
              <a:gd name="T7" fmla="*/ 490 h 504"/>
              <a:gd name="T8" fmla="*/ 166 w 376"/>
              <a:gd name="T9" fmla="*/ 453 h 504"/>
              <a:gd name="T10" fmla="*/ 353 w 376"/>
              <a:gd name="T11" fmla="*/ 457 h 504"/>
              <a:gd name="T12" fmla="*/ 358 w 376"/>
              <a:gd name="T13" fmla="*/ 380 h 504"/>
              <a:gd name="T14" fmla="*/ 340 w 376"/>
              <a:gd name="T15" fmla="*/ 389 h 504"/>
              <a:gd name="T16" fmla="*/ 317 w 376"/>
              <a:gd name="T17" fmla="*/ 394 h 504"/>
              <a:gd name="T18" fmla="*/ 311 w 376"/>
              <a:gd name="T19" fmla="*/ 345 h 504"/>
              <a:gd name="T20" fmla="*/ 340 w 376"/>
              <a:gd name="T21" fmla="*/ 341 h 504"/>
              <a:gd name="T22" fmla="*/ 357 w 376"/>
              <a:gd name="T23" fmla="*/ 332 h 504"/>
              <a:gd name="T24" fmla="*/ 352 w 376"/>
              <a:gd name="T25" fmla="*/ 246 h 504"/>
              <a:gd name="T26" fmla="*/ 353 w 376"/>
              <a:gd name="T27" fmla="*/ 67 h 504"/>
              <a:gd name="T28" fmla="*/ 160 w 376"/>
              <a:gd name="T29" fmla="*/ 64 h 504"/>
              <a:gd name="T30" fmla="*/ 149 w 376"/>
              <a:gd name="T31" fmla="*/ 54 h 504"/>
              <a:gd name="T32" fmla="*/ 165 w 376"/>
              <a:gd name="T33" fmla="*/ 33 h 504"/>
              <a:gd name="T34" fmla="*/ 148 w 376"/>
              <a:gd name="T35" fmla="*/ 13 h 504"/>
              <a:gd name="T36" fmla="*/ 90 w 376"/>
              <a:gd name="T37" fmla="*/ 16 h 504"/>
              <a:gd name="T38" fmla="*/ 108 w 376"/>
              <a:gd name="T39" fmla="*/ 53 h 504"/>
              <a:gd name="T40" fmla="*/ 0 w 376"/>
              <a:gd name="T41" fmla="*/ 62 h 504"/>
              <a:gd name="T42" fmla="*/ 0 w 376"/>
              <a:gd name="T43" fmla="*/ 457 h 504"/>
              <a:gd name="T44" fmla="*/ 121 w 376"/>
              <a:gd name="T45" fmla="*/ 454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ln w="12700" cap="flat" cmpd="sng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smtClean="0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0" y="0"/>
            <a:ext cx="9144000" cy="6856073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Прямоугольник 1" hidden="1"/>
          <p:cNvSpPr/>
          <p:nvPr/>
        </p:nvSpPr>
        <p:spPr>
          <a:xfrm>
            <a:off x="89210" y="5283262"/>
            <a:ext cx="89655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80000"/>
              </a:lnSpc>
              <a:spcAft>
                <a:spcPts val="0"/>
              </a:spcAft>
            </a:pPr>
            <a:endParaRPr lang="ru-RU" sz="2400" dirty="0" smtClean="0">
              <a:ea typeface="Times New Roman" panose="02020603050405020304" pitchFamily="18" charset="0"/>
            </a:endParaRPr>
          </a:p>
          <a:p>
            <a:pPr indent="449580" algn="just">
              <a:lnSpc>
                <a:spcPct val="80000"/>
              </a:lnSpc>
              <a:spcAft>
                <a:spcPts val="0"/>
              </a:spcAft>
            </a:pPr>
            <a:r>
              <a:rPr lang="ru-RU" sz="2400" dirty="0" smtClean="0">
                <a:ea typeface="Times New Roman" panose="02020603050405020304" pitchFamily="18" charset="0"/>
              </a:rPr>
              <a:t>А - только путем фотосинтеза</a:t>
            </a:r>
          </a:p>
          <a:p>
            <a:pPr indent="449580" algn="just">
              <a:lnSpc>
                <a:spcPct val="80000"/>
              </a:lnSpc>
              <a:spcAft>
                <a:spcPts val="0"/>
              </a:spcAft>
            </a:pPr>
            <a:r>
              <a:rPr lang="ru-RU" sz="2400" dirty="0" smtClean="0">
                <a:solidFill>
                  <a:srgbClr val="A2D699"/>
                </a:solidFill>
                <a:ea typeface="Times New Roman" panose="02020603050405020304" pitchFamily="18" charset="0"/>
              </a:rPr>
              <a:t>Б - готовыми органическими веществами</a:t>
            </a:r>
          </a:p>
          <a:p>
            <a:pPr indent="449580" algn="just">
              <a:lnSpc>
                <a:spcPct val="80000"/>
              </a:lnSpc>
              <a:spcAft>
                <a:spcPts val="0"/>
              </a:spcAft>
            </a:pPr>
            <a:r>
              <a:rPr lang="ru-RU" sz="2400" dirty="0">
                <a:ea typeface="Times New Roman" panose="02020603050405020304" pitchFamily="18" charset="0"/>
              </a:rPr>
              <a:t>В - только органическими веществами живых организмов</a:t>
            </a:r>
          </a:p>
          <a:p>
            <a:pPr indent="449580" algn="just">
              <a:lnSpc>
                <a:spcPct val="80000"/>
              </a:lnSpc>
              <a:spcAft>
                <a:spcPts val="0"/>
              </a:spcAft>
            </a:pPr>
            <a:r>
              <a:rPr lang="ru-RU" sz="2400" dirty="0" smtClean="0">
                <a:ea typeface="Times New Roman" panose="02020603050405020304" pitchFamily="18" charset="0"/>
              </a:rPr>
              <a:t>Г </a:t>
            </a:r>
            <a:r>
              <a:rPr lang="ru-RU" sz="2400" dirty="0">
                <a:ea typeface="Times New Roman" panose="02020603050405020304" pitchFamily="18" charset="0"/>
              </a:rPr>
              <a:t>- только поселяясь на продуктах питания</a:t>
            </a:r>
            <a:endParaRPr lang="ru-RU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9210" y="5869219"/>
            <a:ext cx="8976730" cy="39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7800" algn="just">
              <a:lnSpc>
                <a:spcPct val="80000"/>
              </a:lnSpc>
            </a:pPr>
            <a:r>
              <a:rPr lang="ru-RU" sz="2400" dirty="0">
                <a:solidFill>
                  <a:prstClr val="black"/>
                </a:solidFill>
                <a:ea typeface="Times New Roman" panose="02020603050405020304" pitchFamily="18" charset="0"/>
              </a:rPr>
              <a:t>Б - </a:t>
            </a:r>
            <a:r>
              <a:rPr lang="ru-RU" sz="24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дрожжей</a:t>
            </a:r>
            <a:endParaRPr lang="ru-RU" sz="2400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9209" y="5273315"/>
            <a:ext cx="8976731" cy="39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580" algn="just">
              <a:lnSpc>
                <a:spcPct val="80000"/>
              </a:lnSpc>
            </a:pPr>
            <a:r>
              <a:rPr lang="ru-RU" sz="24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12. Антибиотики получают из:</a:t>
            </a:r>
            <a:endParaRPr lang="ru-RU" sz="2400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5688" y="5572119"/>
            <a:ext cx="8980251" cy="39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7800" algn="just">
              <a:lnSpc>
                <a:spcPct val="80000"/>
              </a:lnSpc>
            </a:pPr>
            <a:r>
              <a:rPr lang="ru-RU" sz="2400" dirty="0">
                <a:solidFill>
                  <a:prstClr val="black"/>
                </a:solidFill>
                <a:ea typeface="Times New Roman" panose="02020603050405020304" pitchFamily="18" charset="0"/>
              </a:rPr>
              <a:t>А - </a:t>
            </a:r>
            <a:r>
              <a:rPr lang="ru-RU" sz="2400" dirty="0" err="1" smtClean="0">
                <a:solidFill>
                  <a:prstClr val="black"/>
                </a:solidFill>
                <a:ea typeface="Times New Roman" panose="02020603050405020304" pitchFamily="18" charset="0"/>
              </a:rPr>
              <a:t>мукора</a:t>
            </a:r>
            <a:endParaRPr lang="ru-RU" sz="2400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85687" y="6154556"/>
            <a:ext cx="8980251" cy="39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7800" algn="just">
              <a:lnSpc>
                <a:spcPct val="80000"/>
              </a:lnSpc>
            </a:pPr>
            <a:r>
              <a:rPr lang="ru-RU" sz="2400" dirty="0">
                <a:solidFill>
                  <a:prstClr val="black"/>
                </a:solidFill>
                <a:ea typeface="Times New Roman" panose="02020603050405020304" pitchFamily="18" charset="0"/>
              </a:rPr>
              <a:t>В - </a:t>
            </a:r>
            <a:r>
              <a:rPr lang="ru-RU" sz="2400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спорыньи</a:t>
            </a:r>
            <a:endParaRPr lang="ru-RU" sz="2400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5688" y="6439893"/>
            <a:ext cx="8980250" cy="39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7800" algn="just">
              <a:lnSpc>
                <a:spcPct val="80000"/>
              </a:lnSpc>
            </a:pPr>
            <a:r>
              <a:rPr lang="ru-RU" sz="2400" dirty="0">
                <a:solidFill>
                  <a:prstClr val="black"/>
                </a:solidFill>
                <a:ea typeface="Times New Roman" panose="02020603050405020304" pitchFamily="18" charset="0"/>
              </a:rPr>
              <a:t>Г - </a:t>
            </a:r>
            <a:r>
              <a:rPr lang="ru-RU" sz="2400" dirty="0" err="1" smtClean="0">
                <a:solidFill>
                  <a:prstClr val="black"/>
                </a:solidFill>
                <a:ea typeface="Times New Roman" panose="02020603050405020304" pitchFamily="18" charset="0"/>
              </a:rPr>
              <a:t>пеницилла</a:t>
            </a:r>
            <a:endParaRPr lang="ru-RU" sz="2400" dirty="0">
              <a:solidFill>
                <a:prstClr val="black"/>
              </a:solidFill>
              <a:ea typeface="Times New Roman" panose="02020603050405020304" pitchFamily="18" charset="0"/>
            </a:endParaRPr>
          </a:p>
        </p:txBody>
      </p:sp>
      <p:sp>
        <p:nvSpPr>
          <p:cNvPr id="30" name="Стрелка вправо 29">
            <a:hlinkClick r:id="" action="ppaction://hlinkshowjump?jump=nextslide"/>
          </p:cNvPr>
          <p:cNvSpPr/>
          <p:nvPr/>
        </p:nvSpPr>
        <p:spPr>
          <a:xfrm>
            <a:off x="7929554" y="6333173"/>
            <a:ext cx="1214446" cy="484632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ВПЕРЁД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915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9" grpId="0" animBg="1"/>
      <p:bldP spid="23" grpId="0"/>
      <p:bldP spid="27" grpId="0"/>
      <p:bldP spid="28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rgbClr val="8BD18B"/>
            </a:gs>
            <a:gs pos="48000">
              <a:srgbClr val="CBEBCB"/>
            </a:gs>
            <a:gs pos="100000">
              <a:srgbClr val="E4F4E4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jubimyj-detskij.ru/images/ikon/d-gri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246" y="4078696"/>
            <a:ext cx="2887010" cy="252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 bwMode="auto">
          <a:xfrm>
            <a:off x="0" y="0"/>
            <a:ext cx="9144000" cy="6856073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85060" y="97591"/>
            <a:ext cx="8960195" cy="479925"/>
          </a:xfrm>
          <a:prstGeom prst="wedgeRectCallout">
            <a:avLst>
              <a:gd name="adj1" fmla="val -21189"/>
              <a:gd name="adj2" fmla="val 77076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Используемые источники</a:t>
            </a:r>
            <a:endParaRPr lang="ru-RU" sz="2400" b="1" dirty="0"/>
          </a:p>
        </p:txBody>
      </p:sp>
      <p:sp>
        <p:nvSpPr>
          <p:cNvPr id="16" name="Стрелка вправо 15">
            <a:hlinkClick r:id="rId4" action="ppaction://hlinksldjump"/>
          </p:cNvPr>
          <p:cNvSpPr/>
          <p:nvPr/>
        </p:nvSpPr>
        <p:spPr>
          <a:xfrm>
            <a:off x="7887940" y="6373368"/>
            <a:ext cx="1269298" cy="484632"/>
          </a:xfrm>
          <a:prstGeom prst="rightArrow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bg1"/>
                </a:solidFill>
              </a:rPr>
              <a:t>НАЗАД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7" name="Рисунок 16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9027" y="0"/>
            <a:ext cx="739343" cy="711786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258679" y="809377"/>
            <a:ext cx="8626642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Зотов В.В. Лесная мозаика. – М.: Просвещение, 1993.</a:t>
            </a:r>
          </a:p>
          <a:p>
            <a:pPr lvl="0"/>
            <a:r>
              <a:rPr lang="ru-RU" sz="1400" dirty="0"/>
              <a:t>Занимательная биология на уроках и внеклассных мероприятиях. 6-9 классы / авт.-сост. Ю.В. Щербакова, И.С. Козлова. – М.: Глобус, 2008.</a:t>
            </a:r>
          </a:p>
          <a:p>
            <a:pPr lvl="0"/>
            <a:r>
              <a:rPr lang="ru-RU" sz="1400" dirty="0"/>
              <a:t>Лысаков В.Г. 1000 загадок / В.Г. Лысаков. – М.: АСТ; Донецк: </a:t>
            </a:r>
            <a:r>
              <a:rPr lang="ru-RU" sz="1400" dirty="0" err="1"/>
              <a:t>Сталкер</a:t>
            </a:r>
            <a:r>
              <a:rPr lang="ru-RU" sz="1400" dirty="0"/>
              <a:t>, 2006</a:t>
            </a:r>
            <a:r>
              <a:rPr lang="ru-RU" sz="1400" dirty="0" smtClean="0"/>
              <a:t>.</a:t>
            </a:r>
            <a:endParaRPr lang="ru-RU" sz="1400" dirty="0"/>
          </a:p>
          <a:p>
            <a:r>
              <a:rPr lang="en-US" altLang="ru-RU" sz="1400" dirty="0">
                <a:solidFill>
                  <a:srgbClr val="000000"/>
                </a:solidFill>
                <a:latin typeface="Calibri" panose="020F0502020204030204" pitchFamily="34" charset="0"/>
                <a:hlinkClick r:id="rId6"/>
              </a:rPr>
              <a:t>http://data16.gallery.ru/albums/gallery/9533--</a:t>
            </a:r>
            <a:r>
              <a:rPr lang="en-US" altLang="ru-RU" sz="1400" dirty="0" smtClean="0">
                <a:solidFill>
                  <a:srgbClr val="000000"/>
                </a:solidFill>
                <a:latin typeface="Calibri" panose="020F0502020204030204" pitchFamily="34" charset="0"/>
                <a:hlinkClick r:id="rId6"/>
              </a:rPr>
              <a:t>47197479-m750x740-u14ff4.jpg</a:t>
            </a:r>
            <a:r>
              <a:rPr lang="ru-RU" altLang="ru-RU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фон</a:t>
            </a:r>
            <a:endParaRPr lang="ru-RU" altLang="ru-RU" sz="1400" dirty="0" smtClean="0">
              <a:solidFill>
                <a:srgbClr val="000000"/>
              </a:solidFill>
              <a:latin typeface="Calibri" panose="020F0502020204030204" pitchFamily="34" charset="0"/>
              <a:hlinkClick r:id="rId6"/>
            </a:endParaRPr>
          </a:p>
          <a:p>
            <a:r>
              <a:rPr lang="en-US" altLang="ru-RU" sz="1400" dirty="0" smtClean="0">
                <a:solidFill>
                  <a:srgbClr val="000000"/>
                </a:solidFill>
                <a:latin typeface="Calibri" panose="020F0502020204030204" pitchFamily="34" charset="0"/>
                <a:hlinkClick r:id="rId6"/>
              </a:rPr>
              <a:t>http</a:t>
            </a:r>
            <a:r>
              <a:rPr lang="en-US" altLang="ru-RU" sz="1400" dirty="0">
                <a:solidFill>
                  <a:srgbClr val="000000"/>
                </a:solidFill>
                <a:latin typeface="Calibri" panose="020F0502020204030204" pitchFamily="34" charset="0"/>
                <a:hlinkClick r:id="rId6"/>
              </a:rPr>
              <a:t>://</a:t>
            </a:r>
            <a:r>
              <a:rPr lang="en-US" altLang="ru-RU" sz="1400" dirty="0" smtClean="0">
                <a:solidFill>
                  <a:srgbClr val="000000"/>
                </a:solidFill>
                <a:latin typeface="Calibri" panose="020F0502020204030204" pitchFamily="34" charset="0"/>
                <a:hlinkClick r:id="rId6"/>
              </a:rPr>
              <a:t>ljubimyj-detskij.ru/images/ikon/d-grib.png</a:t>
            </a:r>
            <a:r>
              <a:rPr lang="ru-RU" altLang="ru-RU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грибочки</a:t>
            </a:r>
          </a:p>
          <a:p>
            <a:r>
              <a:rPr lang="en-US" altLang="ru-RU" sz="1400" dirty="0">
                <a:solidFill>
                  <a:srgbClr val="000000"/>
                </a:solidFill>
                <a:latin typeface="Calibri" panose="020F0502020204030204" pitchFamily="34" charset="0"/>
                <a:hlinkClick r:id="rId6"/>
              </a:rPr>
              <a:t>http://</a:t>
            </a:r>
            <a:r>
              <a:rPr lang="en-US" altLang="ru-RU" sz="1400" dirty="0" smtClean="0">
                <a:solidFill>
                  <a:srgbClr val="000000"/>
                </a:solidFill>
                <a:latin typeface="Calibri" panose="020F0502020204030204" pitchFamily="34" charset="0"/>
                <a:hlinkClick r:id="rId6"/>
              </a:rPr>
              <a:t>wiki.udmteach.ru/images/archive/9/9a/20160303102419!Red-apple.png</a:t>
            </a:r>
            <a:r>
              <a:rPr lang="ru-RU" altLang="ru-RU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яблочко</a:t>
            </a:r>
          </a:p>
          <a:p>
            <a:r>
              <a:rPr lang="ru-RU" sz="1400" dirty="0">
                <a:hlinkClick r:id="rId7"/>
              </a:rPr>
              <a:t>http://</a:t>
            </a:r>
            <a:r>
              <a:rPr lang="ru-RU" sz="1400" dirty="0" smtClean="0">
                <a:hlinkClick r:id="rId7"/>
              </a:rPr>
              <a:t>esprado.com/upload/catalog_item/012/611.jpg</a:t>
            </a:r>
            <a:r>
              <a:rPr lang="ru-RU" sz="1400" dirty="0" smtClean="0"/>
              <a:t> тарелка</a:t>
            </a:r>
          </a:p>
          <a:p>
            <a:r>
              <a:rPr lang="en-US" sz="1400" dirty="0">
                <a:hlinkClick r:id="rId8"/>
              </a:rPr>
              <a:t>http://</a:t>
            </a:r>
            <a:r>
              <a:rPr lang="en-US" sz="1400" dirty="0" smtClean="0">
                <a:hlinkClick r:id="rId8"/>
              </a:rPr>
              <a:t>plotka.ru/wp-content/uploads/2013/09/opyata.jpg</a:t>
            </a:r>
            <a:r>
              <a:rPr lang="ru-RU" sz="1400" dirty="0" smtClean="0"/>
              <a:t> опята</a:t>
            </a:r>
          </a:p>
          <a:p>
            <a:r>
              <a:rPr lang="en-US" sz="1400" dirty="0">
                <a:hlinkClick r:id="rId9"/>
              </a:rPr>
              <a:t>http://</a:t>
            </a:r>
            <a:r>
              <a:rPr lang="en-US" sz="1400" dirty="0" smtClean="0">
                <a:hlinkClick r:id="rId9"/>
              </a:rPr>
              <a:t>s00.yaplakal.com/pics/pics_original/8/1/9/7699918.png</a:t>
            </a:r>
            <a:r>
              <a:rPr lang="ru-RU" sz="1400" dirty="0" smtClean="0"/>
              <a:t> рыжики</a:t>
            </a:r>
          </a:p>
          <a:p>
            <a:r>
              <a:rPr lang="en-US" sz="1400" dirty="0">
                <a:hlinkClick r:id="rId10"/>
              </a:rPr>
              <a:t>http://</a:t>
            </a:r>
            <a:r>
              <a:rPr lang="en-US" sz="1400" dirty="0" smtClean="0">
                <a:hlinkClick r:id="rId10"/>
              </a:rPr>
              <a:t>ya-gribnik.ru/images/podberezovik/9.jpg</a:t>
            </a:r>
            <a:r>
              <a:rPr lang="ru-RU" sz="1400" dirty="0" smtClean="0"/>
              <a:t> подберёзовик</a:t>
            </a:r>
          </a:p>
          <a:p>
            <a:r>
              <a:rPr lang="en-US" altLang="ru-RU" sz="1400" dirty="0" smtClean="0">
                <a:solidFill>
                  <a:srgbClr val="000000"/>
                </a:solidFill>
                <a:latin typeface="Calibri" panose="020F0502020204030204" pitchFamily="34" charset="0"/>
                <a:hlinkClick r:id="rId6"/>
              </a:rPr>
              <a:t>http</a:t>
            </a:r>
            <a:r>
              <a:rPr lang="en-US" altLang="ru-RU" sz="1400" dirty="0">
                <a:solidFill>
                  <a:srgbClr val="000000"/>
                </a:solidFill>
                <a:latin typeface="Calibri" panose="020F0502020204030204" pitchFamily="34" charset="0"/>
                <a:hlinkClick r:id="rId6"/>
              </a:rPr>
              <a:t>://</a:t>
            </a:r>
            <a:r>
              <a:rPr lang="en-US" altLang="ru-RU" sz="1400" dirty="0" smtClean="0">
                <a:solidFill>
                  <a:srgbClr val="000000"/>
                </a:solidFill>
                <a:latin typeface="Calibri" panose="020F0502020204030204" pitchFamily="34" charset="0"/>
                <a:hlinkClick r:id="rId6"/>
              </a:rPr>
              <a:t>otravleniy.net/wp-content/uploads/2015/01/40FD30FE77AA-34.jpg</a:t>
            </a:r>
            <a:r>
              <a:rPr lang="ru-RU" altLang="ru-RU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мухомор</a:t>
            </a:r>
          </a:p>
          <a:p>
            <a:r>
              <a:rPr lang="en-US" altLang="ru-RU" sz="1400" dirty="0">
                <a:solidFill>
                  <a:srgbClr val="000000"/>
                </a:solidFill>
                <a:latin typeface="Calibri" panose="020F0502020204030204" pitchFamily="34" charset="0"/>
                <a:hlinkClick r:id="rId11"/>
              </a:rPr>
              <a:t>http://www.udec.ru/images/11608a-3.jpg</a:t>
            </a:r>
            <a:r>
              <a:rPr lang="ru-RU" altLang="ru-RU" sz="1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ru-RU" altLang="ru-RU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лисички</a:t>
            </a:r>
          </a:p>
          <a:p>
            <a:r>
              <a:rPr lang="en-US" altLang="ru-RU" sz="1400" dirty="0">
                <a:solidFill>
                  <a:srgbClr val="000000"/>
                </a:solidFill>
                <a:latin typeface="Calibri" panose="020F0502020204030204" pitchFamily="34" charset="0"/>
                <a:hlinkClick r:id="rId12"/>
              </a:rPr>
              <a:t>http://</a:t>
            </a:r>
            <a:r>
              <a:rPr lang="en-US" altLang="ru-RU" sz="1400" dirty="0" smtClean="0">
                <a:solidFill>
                  <a:srgbClr val="000000"/>
                </a:solidFill>
                <a:latin typeface="Calibri" panose="020F0502020204030204" pitchFamily="34" charset="0"/>
                <a:hlinkClick r:id="rId12"/>
              </a:rPr>
              <a:t>files.seti.ee/canecorso/kartinki/2013/sept/grib/9.jpg</a:t>
            </a:r>
            <a:r>
              <a:rPr lang="ru-RU" altLang="ru-RU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маслята</a:t>
            </a:r>
            <a:endParaRPr lang="ru-RU" altLang="ru-RU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altLang="ru-RU" sz="1400" dirty="0">
                <a:solidFill>
                  <a:srgbClr val="000000"/>
                </a:solidFill>
                <a:latin typeface="Calibri" panose="020F0502020204030204" pitchFamily="34" charset="0"/>
                <a:hlinkClick r:id="rId13"/>
              </a:rPr>
              <a:t>http://</a:t>
            </a:r>
            <a:r>
              <a:rPr lang="en-US" altLang="ru-RU" sz="1400" dirty="0" smtClean="0">
                <a:solidFill>
                  <a:srgbClr val="000000"/>
                </a:solidFill>
                <a:latin typeface="Calibri" panose="020F0502020204030204" pitchFamily="34" charset="0"/>
                <a:hlinkClick r:id="rId13"/>
              </a:rPr>
              <a:t>crosti.ru/patterns/00/0d/64/4fa4e457b9/picture.jpg</a:t>
            </a:r>
            <a:r>
              <a:rPr lang="ru-RU" altLang="ru-RU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картинка-</a:t>
            </a:r>
            <a:r>
              <a:rPr lang="ru-RU" altLang="ru-RU" sz="14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пазл</a:t>
            </a:r>
            <a:r>
              <a:rPr lang="ru-RU" altLang="ru-RU" sz="1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«Ёжик с грибами»</a:t>
            </a:r>
          </a:p>
        </p:txBody>
      </p:sp>
    </p:spTree>
    <p:extLst>
      <p:ext uri="{BB962C8B-B14F-4D97-AF65-F5344CB8AC3E}">
        <p14:creationId xmlns:p14="http://schemas.microsoft.com/office/powerpoint/2010/main" val="143097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rgbClr val="8BD18B"/>
            </a:gs>
            <a:gs pos="48000">
              <a:srgbClr val="CBEBCB"/>
            </a:gs>
            <a:gs pos="100000">
              <a:srgbClr val="E4F4E4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jubimyj-detskij.ru/images/ikon/d-gri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246" y="4078696"/>
            <a:ext cx="2887010" cy="252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 bwMode="auto">
          <a:xfrm>
            <a:off x="0" y="0"/>
            <a:ext cx="9144000" cy="6856073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4725747" y="422582"/>
            <a:ext cx="4205150" cy="1842248"/>
          </a:xfrm>
          <a:prstGeom prst="wedgeRectCallout">
            <a:avLst>
              <a:gd name="adj1" fmla="val -21189"/>
              <a:gd name="adj2" fmla="val 60501"/>
            </a:avLst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lvl="0" algn="ctr"/>
            <a:r>
              <a:rPr lang="ru-RU" sz="2400" b="1" kern="0" dirty="0" smtClean="0">
                <a:solidFill>
                  <a:prstClr val="white"/>
                </a:solidFill>
                <a:latin typeface="Calibri" panose="020F0502020204030204"/>
              </a:rPr>
              <a:t>Нет грибов дружней, чем эти, - Знают взрослые и дети.</a:t>
            </a:r>
          </a:p>
          <a:p>
            <a:pPr lvl="0" algn="ctr"/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 пеньках растут в лесу,</a:t>
            </a:r>
          </a:p>
          <a:p>
            <a:pPr lvl="0" algn="ctr"/>
            <a:r>
              <a:rPr lang="ru-RU" sz="2400" b="1" kern="0" dirty="0">
                <a:solidFill>
                  <a:prstClr val="white"/>
                </a:solidFill>
                <a:latin typeface="Calibri" panose="020F0502020204030204"/>
              </a:rPr>
              <a:t>К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ак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веснушки на носу.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52661"/>
            <a:ext cx="5605339" cy="5605339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1138193" y="2394487"/>
            <a:ext cx="3328952" cy="3321685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2700000" rIns="91440" bIns="45720" numCol="1" spcCol="0" rtlCol="0" fromWordArt="0" anchor="b" anchorCtr="1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normalizeH="0" baseline="0" noProof="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00B050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ОПЯТА</a:t>
            </a:r>
          </a:p>
        </p:txBody>
      </p:sp>
      <p:pic>
        <p:nvPicPr>
          <p:cNvPr id="19" name="Picture 4" descr="http://media.lpgenerator.ru/images/216675/mqqeffjvndy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" t="5345" r="7257" b="7823"/>
          <a:stretch/>
        </p:blipFill>
        <p:spPr bwMode="auto">
          <a:xfrm>
            <a:off x="6695090" y="2687412"/>
            <a:ext cx="906661" cy="882891"/>
          </a:xfrm>
          <a:prstGeom prst="ellipse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трелка вправо 20">
            <a:hlinkClick r:id="" action="ppaction://hlinkshowjump?jump=nextslide"/>
          </p:cNvPr>
          <p:cNvSpPr/>
          <p:nvPr/>
        </p:nvSpPr>
        <p:spPr>
          <a:xfrm>
            <a:off x="7929554" y="6333173"/>
            <a:ext cx="1214446" cy="484632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ВПЕРЁД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70529" y="1547119"/>
            <a:ext cx="5081491" cy="5046177"/>
            <a:chOff x="270529" y="1547119"/>
            <a:chExt cx="5081491" cy="5046177"/>
          </a:xfrm>
        </p:grpSpPr>
        <p:sp>
          <p:nvSpPr>
            <p:cNvPr id="26" name="Овал 25"/>
            <p:cNvSpPr/>
            <p:nvPr/>
          </p:nvSpPr>
          <p:spPr>
            <a:xfrm>
              <a:off x="270529" y="1564097"/>
              <a:ext cx="5081491" cy="5029199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b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600" b="1" i="0" u="none" strike="noStrike" kern="0" normalizeH="0" baseline="0" noProof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" name="Рисунок 10" descr="http://wiki.udmteach.ru/images/archive/9/9a/20160303102419!Red-apple.pn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5964" y="1547119"/>
              <a:ext cx="713409" cy="82028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Овал 6"/>
          <p:cNvSpPr/>
          <p:nvPr/>
        </p:nvSpPr>
        <p:spPr bwMode="auto">
          <a:xfrm>
            <a:off x="1150906" y="2392560"/>
            <a:ext cx="3320738" cy="3321685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36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8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" dur="9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8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rgbClr val="8BD18B"/>
            </a:gs>
            <a:gs pos="48000">
              <a:srgbClr val="CBEBCB"/>
            </a:gs>
            <a:gs pos="100000">
              <a:srgbClr val="E4F4E4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jubimyj-detskij.ru/images/ikon/d-gri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246" y="4078696"/>
            <a:ext cx="2887010" cy="252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 bwMode="auto">
          <a:xfrm>
            <a:off x="0" y="0"/>
            <a:ext cx="9144000" cy="6856073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4725747" y="422582"/>
            <a:ext cx="4205150" cy="1842248"/>
          </a:xfrm>
          <a:prstGeom prst="wedgeRectCallout">
            <a:avLst>
              <a:gd name="adj1" fmla="val -21189"/>
              <a:gd name="adj2" fmla="val 60501"/>
            </a:avLst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lvl="0" algn="ctr"/>
            <a:r>
              <a:rPr lang="ru-RU" sz="2400" b="1" kern="0" dirty="0">
                <a:solidFill>
                  <a:prstClr val="white"/>
                </a:solidFill>
                <a:latin typeface="Calibri" panose="020F0502020204030204"/>
              </a:rPr>
              <a:t>Шляпка вогнута воронкой,</a:t>
            </a:r>
            <a:br>
              <a:rPr lang="ru-RU" sz="2400" b="1" kern="0" dirty="0">
                <a:solidFill>
                  <a:prstClr val="white"/>
                </a:solidFill>
                <a:latin typeface="Calibri" panose="020F0502020204030204"/>
              </a:rPr>
            </a:br>
            <a:r>
              <a:rPr lang="ru-RU" sz="2400" b="1" kern="0" dirty="0">
                <a:solidFill>
                  <a:prstClr val="white"/>
                </a:solidFill>
                <a:latin typeface="Calibri" panose="020F0502020204030204"/>
              </a:rPr>
              <a:t>Вкус приятный, запах тонкий,</a:t>
            </a:r>
            <a:br>
              <a:rPr lang="ru-RU" sz="2400" b="1" kern="0" dirty="0">
                <a:solidFill>
                  <a:prstClr val="white"/>
                </a:solidFill>
                <a:latin typeface="Calibri" panose="020F0502020204030204"/>
              </a:rPr>
            </a:br>
            <a:r>
              <a:rPr lang="ru-RU" sz="2400" b="1" kern="0" dirty="0">
                <a:solidFill>
                  <a:prstClr val="white"/>
                </a:solidFill>
                <a:latin typeface="Calibri" panose="020F0502020204030204"/>
              </a:rPr>
              <a:t>Золотой, янтарный цвет,</a:t>
            </a:r>
            <a:br>
              <a:rPr lang="ru-RU" sz="2400" b="1" kern="0" dirty="0">
                <a:solidFill>
                  <a:prstClr val="white"/>
                </a:solidFill>
                <a:latin typeface="Calibri" panose="020F0502020204030204"/>
              </a:rPr>
            </a:br>
            <a:r>
              <a:rPr lang="ru-RU" sz="2400" b="1" kern="0" dirty="0">
                <a:solidFill>
                  <a:prstClr val="white"/>
                </a:solidFill>
                <a:latin typeface="Calibri" panose="020F0502020204030204"/>
              </a:rPr>
              <a:t>И вкусней грибочков нет.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52661"/>
            <a:ext cx="5605339" cy="5605339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1138193" y="2394487"/>
            <a:ext cx="3328952" cy="3321685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2700000" rIns="91440" bIns="45720" numCol="1" spcCol="0" rtlCol="0" fromWordArt="0" anchor="b" anchorCtr="1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normalizeH="0" baseline="0" noProof="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00B050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РЫЖИКИ</a:t>
            </a:r>
          </a:p>
        </p:txBody>
      </p:sp>
      <p:pic>
        <p:nvPicPr>
          <p:cNvPr id="19" name="Picture 4" descr="http://media.lpgenerator.ru/images/216675/mqqeffjvndy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" t="5345" r="7257" b="7823"/>
          <a:stretch/>
        </p:blipFill>
        <p:spPr bwMode="auto">
          <a:xfrm>
            <a:off x="6695090" y="2687412"/>
            <a:ext cx="906661" cy="882891"/>
          </a:xfrm>
          <a:prstGeom prst="ellipse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трелка вправо 20">
            <a:hlinkClick r:id="" action="ppaction://hlinkshowjump?jump=nextslide"/>
          </p:cNvPr>
          <p:cNvSpPr/>
          <p:nvPr/>
        </p:nvSpPr>
        <p:spPr>
          <a:xfrm>
            <a:off x="7929554" y="6333173"/>
            <a:ext cx="1214446" cy="484632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ВПЕРЁД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70529" y="1547119"/>
            <a:ext cx="5081491" cy="5046177"/>
            <a:chOff x="270529" y="1547119"/>
            <a:chExt cx="5081491" cy="5046177"/>
          </a:xfrm>
        </p:grpSpPr>
        <p:sp>
          <p:nvSpPr>
            <p:cNvPr id="26" name="Овал 25"/>
            <p:cNvSpPr/>
            <p:nvPr/>
          </p:nvSpPr>
          <p:spPr>
            <a:xfrm>
              <a:off x="270529" y="1564097"/>
              <a:ext cx="5081491" cy="5029199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b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600" b="1" i="0" u="none" strike="noStrike" kern="0" normalizeH="0" baseline="0" noProof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" name="Рисунок 10" descr="http://wiki.udmteach.ru/images/archive/9/9a/20160303102419!Red-apple.pn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5964" y="1547119"/>
              <a:ext cx="713409" cy="82028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Овал 6"/>
          <p:cNvSpPr/>
          <p:nvPr/>
        </p:nvSpPr>
        <p:spPr bwMode="auto">
          <a:xfrm>
            <a:off x="1150906" y="2392560"/>
            <a:ext cx="3320738" cy="3321685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67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8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" dur="9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8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rgbClr val="8BD18B"/>
            </a:gs>
            <a:gs pos="48000">
              <a:srgbClr val="CBEBCB"/>
            </a:gs>
            <a:gs pos="100000">
              <a:srgbClr val="E4F4E4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jubimyj-detskij.ru/images/ikon/d-gri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246" y="4078696"/>
            <a:ext cx="2887010" cy="252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 bwMode="auto">
          <a:xfrm>
            <a:off x="0" y="0"/>
            <a:ext cx="9144000" cy="6856073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4725747" y="422582"/>
            <a:ext cx="4205150" cy="1842248"/>
          </a:xfrm>
          <a:prstGeom prst="wedgeRectCallout">
            <a:avLst>
              <a:gd name="adj1" fmla="val -21189"/>
              <a:gd name="adj2" fmla="val 60501"/>
            </a:avLst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lvl="0" algn="ctr"/>
            <a:r>
              <a:rPr lang="ru-RU" sz="2400" b="1" kern="0" dirty="0" smtClean="0">
                <a:solidFill>
                  <a:prstClr val="white"/>
                </a:solidFill>
                <a:latin typeface="Calibri" panose="020F0502020204030204"/>
              </a:rPr>
              <a:t>Не спорю – не белый,</a:t>
            </a:r>
          </a:p>
          <a:p>
            <a:pPr lvl="0" algn="ctr"/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Я, братцы, попроще.</a:t>
            </a:r>
          </a:p>
          <a:p>
            <a:pPr lvl="0" algn="ctr"/>
            <a:r>
              <a:rPr lang="ru-RU" sz="2400" b="1" kern="0" dirty="0" smtClean="0">
                <a:solidFill>
                  <a:prstClr val="white"/>
                </a:solidFill>
                <a:latin typeface="Calibri" panose="020F0502020204030204"/>
              </a:rPr>
              <a:t>Расту я обычно</a:t>
            </a:r>
          </a:p>
          <a:p>
            <a:pPr lvl="0" algn="ctr"/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 берёзовой роще.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52661"/>
            <a:ext cx="5605339" cy="5605339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1138193" y="2394487"/>
            <a:ext cx="3328952" cy="3321685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2628000" rIns="91440" bIns="45720" numCol="1" spcCol="0" rtlCol="0" fromWordArt="0" anchor="b" anchorCtr="1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normalizeH="0" baseline="0" noProof="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00B050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ПОДБЕРЁЗОВИК</a:t>
            </a:r>
          </a:p>
        </p:txBody>
      </p:sp>
      <p:pic>
        <p:nvPicPr>
          <p:cNvPr id="19" name="Picture 4" descr="http://media.lpgenerator.ru/images/216675/mqqeffjvndy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" t="5345" r="7257" b="7823"/>
          <a:stretch/>
        </p:blipFill>
        <p:spPr bwMode="auto">
          <a:xfrm>
            <a:off x="6695090" y="2687412"/>
            <a:ext cx="906661" cy="882891"/>
          </a:xfrm>
          <a:prstGeom prst="ellipse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трелка вправо 20">
            <a:hlinkClick r:id="" action="ppaction://hlinkshowjump?jump=nextslide"/>
          </p:cNvPr>
          <p:cNvSpPr/>
          <p:nvPr/>
        </p:nvSpPr>
        <p:spPr>
          <a:xfrm>
            <a:off x="7929554" y="6333173"/>
            <a:ext cx="1214446" cy="484632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ВПЕРЁД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70529" y="1547119"/>
            <a:ext cx="5081491" cy="5046177"/>
            <a:chOff x="270529" y="1547119"/>
            <a:chExt cx="5081491" cy="5046177"/>
          </a:xfrm>
        </p:grpSpPr>
        <p:sp>
          <p:nvSpPr>
            <p:cNvPr id="26" name="Овал 25"/>
            <p:cNvSpPr/>
            <p:nvPr/>
          </p:nvSpPr>
          <p:spPr>
            <a:xfrm>
              <a:off x="270529" y="1564097"/>
              <a:ext cx="5081491" cy="5029199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b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600" b="1" i="0" u="none" strike="noStrike" kern="0" normalizeH="0" baseline="0" noProof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" name="Рисунок 10" descr="http://wiki.udmteach.ru/images/archive/9/9a/20160303102419!Red-apple.pn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5964" y="1547119"/>
              <a:ext cx="713409" cy="82028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Овал 6"/>
          <p:cNvSpPr/>
          <p:nvPr/>
        </p:nvSpPr>
        <p:spPr bwMode="auto">
          <a:xfrm>
            <a:off x="1150906" y="2392560"/>
            <a:ext cx="3320738" cy="3321685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14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8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" dur="9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8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rgbClr val="8BD18B"/>
            </a:gs>
            <a:gs pos="48000">
              <a:srgbClr val="CBEBCB"/>
            </a:gs>
            <a:gs pos="100000">
              <a:srgbClr val="E4F4E4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jubimyj-detskij.ru/images/ikon/d-gri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246" y="4078696"/>
            <a:ext cx="2887010" cy="252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 bwMode="auto">
          <a:xfrm>
            <a:off x="0" y="0"/>
            <a:ext cx="9144000" cy="6856073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4725747" y="422582"/>
            <a:ext cx="4205150" cy="1842248"/>
          </a:xfrm>
          <a:prstGeom prst="wedgeRectCallout">
            <a:avLst>
              <a:gd name="adj1" fmla="val -21189"/>
              <a:gd name="adj2" fmla="val 60501"/>
            </a:avLst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lvl="0" algn="ctr"/>
            <a:r>
              <a:rPr lang="ru-RU" sz="2400" b="1" kern="0" dirty="0" smtClean="0">
                <a:solidFill>
                  <a:prstClr val="white"/>
                </a:solidFill>
                <a:latin typeface="Calibri" panose="020F0502020204030204"/>
              </a:rPr>
              <a:t>Он в лесу стоял,</a:t>
            </a:r>
          </a:p>
          <a:p>
            <a:pPr lvl="0" algn="ctr"/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Никто его не брал.</a:t>
            </a:r>
          </a:p>
          <a:p>
            <a:pPr lvl="0" algn="ctr"/>
            <a:r>
              <a:rPr lang="ru-RU" sz="2400" b="1" kern="0" dirty="0" smtClean="0">
                <a:solidFill>
                  <a:prstClr val="white"/>
                </a:solidFill>
                <a:latin typeface="Calibri" panose="020F0502020204030204"/>
              </a:rPr>
              <a:t>В красной шапке модной,</a:t>
            </a:r>
          </a:p>
          <a:p>
            <a:pPr lvl="0" algn="ctr"/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Никуда не</a:t>
            </a:r>
            <a:r>
              <a:rPr kumimoji="0" lang="ru-RU" sz="2400" b="1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годный.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52661"/>
            <a:ext cx="5605339" cy="5605339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1138193" y="2394487"/>
            <a:ext cx="3328952" cy="3321685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2700000" rIns="91440" bIns="45720" numCol="1" spcCol="0" rtlCol="0" fromWordArt="0" anchor="b" anchorCtr="1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normalizeH="0" baseline="0" noProof="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МУХОМОР</a:t>
            </a:r>
          </a:p>
        </p:txBody>
      </p:sp>
      <p:pic>
        <p:nvPicPr>
          <p:cNvPr id="19" name="Picture 4" descr="http://media.lpgenerator.ru/images/216675/mqqeffjvndy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" t="5345" r="7257" b="7823"/>
          <a:stretch/>
        </p:blipFill>
        <p:spPr bwMode="auto">
          <a:xfrm>
            <a:off x="6695090" y="2687412"/>
            <a:ext cx="906661" cy="882891"/>
          </a:xfrm>
          <a:prstGeom prst="ellipse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трелка вправо 20">
            <a:hlinkClick r:id="" action="ppaction://hlinkshowjump?jump=nextslide"/>
          </p:cNvPr>
          <p:cNvSpPr/>
          <p:nvPr/>
        </p:nvSpPr>
        <p:spPr>
          <a:xfrm>
            <a:off x="7929554" y="6333173"/>
            <a:ext cx="1214446" cy="484632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ВПЕРЁД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70529" y="1547119"/>
            <a:ext cx="5081491" cy="5046177"/>
            <a:chOff x="270529" y="1547119"/>
            <a:chExt cx="5081491" cy="5046177"/>
          </a:xfrm>
        </p:grpSpPr>
        <p:sp>
          <p:nvSpPr>
            <p:cNvPr id="26" name="Овал 25"/>
            <p:cNvSpPr/>
            <p:nvPr/>
          </p:nvSpPr>
          <p:spPr>
            <a:xfrm>
              <a:off x="270529" y="1564097"/>
              <a:ext cx="5081491" cy="5029199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b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600" b="1" i="0" u="none" strike="noStrike" kern="0" normalizeH="0" baseline="0" noProof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" name="Рисунок 10" descr="http://wiki.udmteach.ru/images/archive/9/9a/20160303102419!Red-apple.pn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5964" y="1547119"/>
              <a:ext cx="713409" cy="82028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Овал 6"/>
          <p:cNvSpPr/>
          <p:nvPr/>
        </p:nvSpPr>
        <p:spPr bwMode="auto">
          <a:xfrm>
            <a:off x="1150906" y="2392560"/>
            <a:ext cx="3320738" cy="3321685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69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8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" dur="9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8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rgbClr val="8BD18B"/>
            </a:gs>
            <a:gs pos="48000">
              <a:srgbClr val="CBEBCB"/>
            </a:gs>
            <a:gs pos="100000">
              <a:srgbClr val="E4F4E4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jubimyj-detskij.ru/images/ikon/d-gri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246" y="4078696"/>
            <a:ext cx="2887010" cy="252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 bwMode="auto">
          <a:xfrm>
            <a:off x="0" y="0"/>
            <a:ext cx="9144000" cy="6856073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4725747" y="422582"/>
            <a:ext cx="4205150" cy="1842248"/>
          </a:xfrm>
          <a:prstGeom prst="wedgeRectCallout">
            <a:avLst>
              <a:gd name="adj1" fmla="val -21189"/>
              <a:gd name="adj2" fmla="val 60501"/>
            </a:avLst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lvl="0" algn="ctr"/>
            <a:r>
              <a:rPr lang="ru-RU" sz="2400" b="1" kern="0" dirty="0" smtClean="0">
                <a:solidFill>
                  <a:prstClr val="white"/>
                </a:solidFill>
                <a:latin typeface="Calibri" panose="020F0502020204030204"/>
              </a:rPr>
              <a:t>Золотистые толстушки –</a:t>
            </a:r>
          </a:p>
          <a:p>
            <a:pPr lvl="0" algn="ctr"/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Очень дружные сестрички.</a:t>
            </a:r>
          </a:p>
          <a:p>
            <a:pPr lvl="0" algn="ctr"/>
            <a:r>
              <a:rPr lang="ru-RU" sz="2400" b="1" kern="0" dirty="0" smtClean="0">
                <a:solidFill>
                  <a:prstClr val="white"/>
                </a:solidFill>
                <a:latin typeface="Calibri" panose="020F0502020204030204"/>
              </a:rPr>
              <a:t>Ходят в рыженьких беретах,</a:t>
            </a:r>
          </a:p>
          <a:p>
            <a:pPr lvl="0" algn="ctr"/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Осень в лес приносят летом.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52661"/>
            <a:ext cx="5605339" cy="5605339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1138193" y="2394487"/>
            <a:ext cx="3328952" cy="3321685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2700000" rIns="91440" bIns="45720" numCol="1" spcCol="0" rtlCol="0" fromWordArt="0" anchor="b" anchorCtr="1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normalizeH="0" baseline="0" noProof="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00B050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ЛИСИЧКИ</a:t>
            </a:r>
          </a:p>
        </p:txBody>
      </p:sp>
      <p:pic>
        <p:nvPicPr>
          <p:cNvPr id="19" name="Picture 4" descr="http://media.lpgenerator.ru/images/216675/mqqeffjvndy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" t="5345" r="7257" b="7823"/>
          <a:stretch/>
        </p:blipFill>
        <p:spPr bwMode="auto">
          <a:xfrm>
            <a:off x="6695090" y="2687412"/>
            <a:ext cx="906661" cy="882891"/>
          </a:xfrm>
          <a:prstGeom prst="ellipse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трелка вправо 20">
            <a:hlinkClick r:id="" action="ppaction://hlinkshowjump?jump=nextslide"/>
          </p:cNvPr>
          <p:cNvSpPr/>
          <p:nvPr/>
        </p:nvSpPr>
        <p:spPr>
          <a:xfrm>
            <a:off x="7929554" y="6333173"/>
            <a:ext cx="1214446" cy="484632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ВПЕРЁД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70529" y="1547119"/>
            <a:ext cx="5081491" cy="5046177"/>
            <a:chOff x="270529" y="1547119"/>
            <a:chExt cx="5081491" cy="5046177"/>
          </a:xfrm>
        </p:grpSpPr>
        <p:sp>
          <p:nvSpPr>
            <p:cNvPr id="26" name="Овал 25"/>
            <p:cNvSpPr/>
            <p:nvPr/>
          </p:nvSpPr>
          <p:spPr>
            <a:xfrm>
              <a:off x="270529" y="1564097"/>
              <a:ext cx="5081491" cy="5029199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b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600" b="1" i="0" u="none" strike="noStrike" kern="0" normalizeH="0" baseline="0" noProof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" name="Рисунок 10" descr="http://wiki.udmteach.ru/images/archive/9/9a/20160303102419!Red-apple.pn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5964" y="1547119"/>
              <a:ext cx="713409" cy="82028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Овал 6"/>
          <p:cNvSpPr/>
          <p:nvPr/>
        </p:nvSpPr>
        <p:spPr bwMode="auto">
          <a:xfrm>
            <a:off x="1150906" y="2392560"/>
            <a:ext cx="3320738" cy="3321685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0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8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" dur="9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8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rgbClr val="8BD18B"/>
            </a:gs>
            <a:gs pos="48000">
              <a:srgbClr val="CBEBCB"/>
            </a:gs>
            <a:gs pos="100000">
              <a:srgbClr val="E4F4E4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jubimyj-detskij.ru/images/ikon/d-gri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246" y="4078696"/>
            <a:ext cx="2887010" cy="252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 bwMode="auto">
          <a:xfrm>
            <a:off x="0" y="0"/>
            <a:ext cx="9144000" cy="6856073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4725747" y="422582"/>
            <a:ext cx="4205150" cy="1842248"/>
          </a:xfrm>
          <a:prstGeom prst="wedgeRectCallout">
            <a:avLst>
              <a:gd name="adj1" fmla="val -21189"/>
              <a:gd name="adj2" fmla="val 60501"/>
            </a:avLst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tlCol="0" anchor="ctr"/>
          <a:lstStyle/>
          <a:p>
            <a:pPr lvl="0" algn="ctr"/>
            <a:r>
              <a:rPr lang="ru-RU" sz="2400" b="1" kern="0" dirty="0">
                <a:solidFill>
                  <a:prstClr val="white"/>
                </a:solidFill>
              </a:rPr>
              <a:t>На опушках, просеках,</a:t>
            </a:r>
            <a:br>
              <a:rPr lang="ru-RU" sz="2400" b="1" kern="0" dirty="0">
                <a:solidFill>
                  <a:prstClr val="white"/>
                </a:solidFill>
              </a:rPr>
            </a:br>
            <a:r>
              <a:rPr lang="ru-RU" sz="2400" b="1" kern="0" dirty="0">
                <a:solidFill>
                  <a:prstClr val="white"/>
                </a:solidFill>
              </a:rPr>
              <a:t>В ёлочках и сосенках,</a:t>
            </a:r>
            <a:br>
              <a:rPr lang="ru-RU" sz="2400" b="1" kern="0" dirty="0">
                <a:solidFill>
                  <a:prstClr val="white"/>
                </a:solidFill>
              </a:rPr>
            </a:br>
            <a:r>
              <a:rPr lang="ru-RU" sz="2400" b="1" kern="0" dirty="0">
                <a:solidFill>
                  <a:prstClr val="white"/>
                </a:solidFill>
              </a:rPr>
              <a:t>Словно бы после дождя,</a:t>
            </a:r>
            <a:br>
              <a:rPr lang="ru-RU" sz="2400" b="1" kern="0" dirty="0">
                <a:solidFill>
                  <a:prstClr val="white"/>
                </a:solidFill>
              </a:rPr>
            </a:br>
            <a:r>
              <a:rPr lang="ru-RU" sz="2400" b="1" kern="0" dirty="0">
                <a:solidFill>
                  <a:prstClr val="white"/>
                </a:solidFill>
              </a:rPr>
              <a:t>Шляпки их всегда блестят.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52661"/>
            <a:ext cx="5605339" cy="5605339"/>
          </a:xfrm>
          <a:prstGeom prst="rect">
            <a:avLst/>
          </a:prstGeom>
        </p:spPr>
      </p:pic>
      <p:sp>
        <p:nvSpPr>
          <p:cNvPr id="12" name="Овал 11"/>
          <p:cNvSpPr/>
          <p:nvPr/>
        </p:nvSpPr>
        <p:spPr>
          <a:xfrm>
            <a:off x="1138193" y="2394487"/>
            <a:ext cx="3328952" cy="3321685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ot="0" spcFirstLastPara="0" vert="horz" wrap="square" lIns="91440" tIns="2700000" rIns="91440" bIns="45720" numCol="1" spcCol="0" rtlCol="0" fromWordArt="0" anchor="b" anchorCtr="1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normalizeH="0" baseline="0" noProof="0" dirty="0" smtClean="0">
                <a:ln w="1016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rgbClr val="00B050"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МАСЛЯТА</a:t>
            </a:r>
          </a:p>
        </p:txBody>
      </p:sp>
      <p:pic>
        <p:nvPicPr>
          <p:cNvPr id="19" name="Picture 4" descr="http://media.lpgenerator.ru/images/216675/mqqeffjvndy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" t="5345" r="7257" b="7823"/>
          <a:stretch/>
        </p:blipFill>
        <p:spPr bwMode="auto">
          <a:xfrm>
            <a:off x="6695090" y="2687412"/>
            <a:ext cx="906661" cy="882891"/>
          </a:xfrm>
          <a:prstGeom prst="ellipse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трелка вправо 20">
            <a:hlinkClick r:id="" action="ppaction://hlinkshowjump?jump=nextslide"/>
          </p:cNvPr>
          <p:cNvSpPr/>
          <p:nvPr/>
        </p:nvSpPr>
        <p:spPr>
          <a:xfrm>
            <a:off x="7929554" y="6333173"/>
            <a:ext cx="1214446" cy="484632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ВПЕРЁД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270529" y="1547119"/>
            <a:ext cx="5081491" cy="5046177"/>
            <a:chOff x="270529" y="1547119"/>
            <a:chExt cx="5081491" cy="5046177"/>
          </a:xfrm>
        </p:grpSpPr>
        <p:sp>
          <p:nvSpPr>
            <p:cNvPr id="26" name="Овал 25"/>
            <p:cNvSpPr/>
            <p:nvPr/>
          </p:nvSpPr>
          <p:spPr>
            <a:xfrm>
              <a:off x="270529" y="1564097"/>
              <a:ext cx="5081491" cy="5029199"/>
            </a:xfrm>
            <a:prstGeom prst="ellipse">
              <a:avLst/>
            </a:prstGeom>
            <a:solidFill>
              <a:srgbClr val="FFFFFF">
                <a:alpha val="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b" anchorCtr="1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600" b="1" i="0" u="none" strike="noStrike" kern="0" normalizeH="0" baseline="0" noProof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1" name="Рисунок 10" descr="http://wiki.udmteach.ru/images/archive/9/9a/20160303102419!Red-apple.pn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5964" y="1547119"/>
              <a:ext cx="713409" cy="82028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Овал 6"/>
          <p:cNvSpPr/>
          <p:nvPr/>
        </p:nvSpPr>
        <p:spPr bwMode="auto">
          <a:xfrm>
            <a:off x="1150906" y="2392560"/>
            <a:ext cx="3320738" cy="3321685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42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8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" dur="9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8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rgbClr val="8BD18B"/>
            </a:gs>
            <a:gs pos="48000">
              <a:srgbClr val="CBEBCB"/>
            </a:gs>
            <a:gs pos="100000">
              <a:srgbClr val="E4F4E4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0" y="0"/>
            <a:ext cx="9144000" cy="6856073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Стрелка вправо 20">
            <a:hlinkClick r:id="" action="ppaction://hlinkshowjump?jump=nextslide"/>
          </p:cNvPr>
          <p:cNvSpPr/>
          <p:nvPr/>
        </p:nvSpPr>
        <p:spPr>
          <a:xfrm>
            <a:off x="7929554" y="6333173"/>
            <a:ext cx="1214446" cy="484632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ВПЕРЁД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Стрелка вправо 30">
            <a:hlinkClick r:id="" action="ppaction://hlinkshowjump?jump=nextslide"/>
          </p:cNvPr>
          <p:cNvSpPr/>
          <p:nvPr/>
        </p:nvSpPr>
        <p:spPr>
          <a:xfrm>
            <a:off x="7929554" y="6333173"/>
            <a:ext cx="1214446" cy="484632"/>
          </a:xfrm>
          <a:prstGeom prst="rightArrow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ВПЕРЁД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29259" y="2239245"/>
            <a:ext cx="88868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dirty="0" smtClean="0">
                <a:solidFill>
                  <a:sysClr val="windowText" lastClr="000000"/>
                </a:solidFill>
              </a:rPr>
              <a:t>Перед вами тест.</a:t>
            </a:r>
            <a:endParaRPr lang="ru-RU" sz="3600" dirty="0">
              <a:solidFill>
                <a:sysClr val="windowText" lastClr="000000"/>
              </a:solidFill>
            </a:endParaRPr>
          </a:p>
          <a:p>
            <a:pPr lvl="0" algn="ctr"/>
            <a:r>
              <a:rPr lang="ru-RU" sz="3600" dirty="0" smtClean="0">
                <a:solidFill>
                  <a:sysClr val="windowText" lastClr="000000"/>
                </a:solidFill>
              </a:rPr>
              <a:t>При выборе правильного ответа (одного) складывается </a:t>
            </a:r>
            <a:r>
              <a:rPr lang="ru-RU" sz="3600" dirty="0" err="1" smtClean="0">
                <a:solidFill>
                  <a:sysClr val="windowText" lastClr="000000"/>
                </a:solidFill>
              </a:rPr>
              <a:t>пазл</a:t>
            </a:r>
            <a:r>
              <a:rPr lang="ru-RU" sz="3600" dirty="0" smtClean="0">
                <a:solidFill>
                  <a:sysClr val="windowText" lastClr="000000"/>
                </a:solidFill>
              </a:rPr>
              <a:t>. При неправильном выборе этот вариант ответа исчезает.</a:t>
            </a:r>
            <a:endParaRPr lang="ru-RU" sz="3600" dirty="0">
              <a:solidFill>
                <a:sysClr val="windowText" lastClr="000000"/>
              </a:solidFill>
            </a:endParaRPr>
          </a:p>
          <a:p>
            <a:pPr lvl="0" algn="ctr"/>
            <a:r>
              <a:rPr lang="ru-RU" sz="3600" dirty="0">
                <a:solidFill>
                  <a:sysClr val="windowText" lastClr="000000"/>
                </a:solidFill>
              </a:rPr>
              <a:t>Для перехода на следующий слайд нажмите </a:t>
            </a:r>
          </a:p>
        </p:txBody>
      </p:sp>
      <p:sp>
        <p:nvSpPr>
          <p:cNvPr id="36" name="Стрелка вправо 35"/>
          <p:cNvSpPr/>
          <p:nvPr/>
        </p:nvSpPr>
        <p:spPr>
          <a:xfrm>
            <a:off x="5851708" y="5062375"/>
            <a:ext cx="1214446" cy="484632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ВПЕРЁД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7" name="Picture 2" descr="http://ljubimyj-detskij.ru/images/ikon/d-gri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40" y="4670921"/>
            <a:ext cx="2435347" cy="21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41" y="114995"/>
            <a:ext cx="8925318" cy="231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20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2754</TotalTime>
  <Words>609</Words>
  <Application>Microsoft Office PowerPoint</Application>
  <PresentationFormat>Экран (4:3)</PresentationFormat>
  <Paragraphs>150</Paragraphs>
  <Slides>22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Menuet script</vt:lpstr>
      <vt:lpstr>Times New Roman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Пользователь</cp:lastModifiedBy>
  <cp:revision>189</cp:revision>
  <dcterms:created xsi:type="dcterms:W3CDTF">2016-08-02T10:07:29Z</dcterms:created>
  <dcterms:modified xsi:type="dcterms:W3CDTF">2017-03-20T10:08:23Z</dcterms:modified>
</cp:coreProperties>
</file>