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8" r:id="rId3"/>
    <p:sldId id="259" r:id="rId4"/>
    <p:sldId id="262" r:id="rId5"/>
    <p:sldId id="265" r:id="rId6"/>
    <p:sldId id="261" r:id="rId7"/>
    <p:sldId id="263" r:id="rId8"/>
    <p:sldId id="264" r:id="rId9"/>
    <p:sldId id="266" r:id="rId10"/>
    <p:sldId id="267" r:id="rId11"/>
    <p:sldId id="268" r:id="rId12"/>
    <p:sldId id="270" r:id="rId13"/>
    <p:sldId id="287" r:id="rId14"/>
    <p:sldId id="271" r:id="rId15"/>
    <p:sldId id="278" r:id="rId16"/>
    <p:sldId id="273" r:id="rId17"/>
    <p:sldId id="274" r:id="rId18"/>
    <p:sldId id="276" r:id="rId19"/>
    <p:sldId id="275" r:id="rId20"/>
    <p:sldId id="279" r:id="rId21"/>
    <p:sldId id="277" r:id="rId22"/>
    <p:sldId id="285" r:id="rId23"/>
    <p:sldId id="282" r:id="rId24"/>
    <p:sldId id="281" r:id="rId25"/>
    <p:sldId id="288" r:id="rId26"/>
    <p:sldId id="283" r:id="rId27"/>
    <p:sldId id="290" r:id="rId28"/>
    <p:sldId id="291" r:id="rId29"/>
    <p:sldId id="292" r:id="rId30"/>
    <p:sldId id="289" r:id="rId31"/>
    <p:sldId id="29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0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753805"/>
    <a:srgbClr val="007A00"/>
    <a:srgbClr val="6C0000"/>
    <a:srgbClr val="CC0000"/>
    <a:srgbClr val="005000"/>
    <a:srgbClr val="194B32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 varScale="1">
        <p:scale>
          <a:sx n="63" d="100"/>
          <a:sy n="63" d="100"/>
        </p:scale>
        <p:origin x="9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7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027FB-00CE-4E1A-8D91-B24264A463B7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8C1C2-961C-439D-A862-065E215C7A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54667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DB8DD-EA00-4CCD-8407-6B452074E303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11D9B-1D37-4DF8-9510-CE63BEF189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8805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Растения могут не только украшать нашу жизнь, но и устанавливать самые настоящие рекорды! Давайте познакомимся с некоторыми из них. Первое путешествие мы совершим в Южную Америку, в долину</a:t>
            </a:r>
            <a:r>
              <a:rPr lang="ru-RU" baseline="0" dirty="0" smtClean="0"/>
              <a:t> реки Амазонки.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73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Раффлезия — это удивительное и необыкновенное растение. У раффлезии нет ни корней, ни листьев, ни ярко выраженного стебля. Все необходимые питательные вещества она получает от другого растения при помощи  нитей -грибницы, заменяющей ей корни.   Отсюда и получила раффлезия свое второе название «великолепный паразит»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1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прославилась раффлезия не только своими размерами, но и специфическим ароматом. Цветок раффлезии очень красочен. Он состоит из пяти мясистых толстых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блинообразных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лепестков ядовито-красного цвета с белыми наростами вроде бородавок, отдаленно напоминая гигантский мухомор. Кирпично-красный цветок распускается прямо на земле на очень короткое время — всего 3 — 4 дня.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0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в этот период он начинает источать удивительный аромат, напоминающий запах гниющего мяса, который является весьма притягательным для лесных мух. Также насекомые «клюют» и на необычную окраску цветка – ярко-красные листья с беловатыми вкраплениями. Они садятся на цветочный диск, сплошь усеянный небольшими шипами. Чем больше они двигаются, тем глубже проваливаются к кольцевой бороздке, где их ждут тычинки с липкой пыльцой. Мухи являются основными опылителями этого цветка.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87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цветения раффлезия разлагается и превращается в бесформенную черную массу. В этой черной массе содержатся мельчайшие семена раффлезии, невидимые невооруженным глазом. В одном плоде содержится от двух до четырех миллионов семян.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36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Распространение семян происходит при помощи крупных животных, например слонов, которые случайно наступают на то, что раньше было удивительным цветком, и раздавливают плод. Семена моментально прикрепляются к ногам животного и переносятся в другое место.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же муравьи растаскивают семена на близко растущие деревья.  Таким образом, они попадают на  лианы. Но из тысячи семян произрастает всего одно или два.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Просмотр видео (интернет ресурсы 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93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наш маршрут пройдет через Северную Америку.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Самым большим деревом в мире является гигантская секвойя , которую еще называют мамонтовым деревом. Секвойя — хвойное дерево, которое относится к «живым ископаемым» и растет в Северной Америке.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Исследования показали, что эти деревья-великаны существовали 200-150 млн. лет назад, во время Юрского периода, когда на Земле жили динозавры.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 времен динозавров и до наших дней дожили эти гиганты.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95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Продолжительность жизни этого чуда природы просто немыслима. Гигантская секвойя живет более 5000 лет.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83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Диаметр этого хвойного дерева около 2,5 метров, а иногда может превышать и 6 метров!  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Высота некоторых гигантов оказывается свыше 110 метров, рекордные величины – свыше 115 метров!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 рекордсменом является секвойя высотой 115,5 метра из национального парка, расположенного севернее Сан-Франциско.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84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Необычные свойства имеет кора секвойи (до 30 см толщиной), которая не горит, а только обугливается, и этим спасает лес от пожара.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Сама древесина содержит особые ядовитые для вредителей вещества, поэтому строениям из секвойи не страшны ни термиты, ни муравьи!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95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стволе секвойи можно свободно разместить большой автобус!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7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редких растений по праву можно считать гигантскую кувшинку Викторию амазонскую или Викторию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произрастающую в Южной Америке.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Огромные листья этой кувшинки лежат на воде, словно гигантские чаши. Кувшинка Виктория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самая большая кувшинка в мире. Размер её листьев может превышать в диаметре 2 метра.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7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случаях, когда секвойя случайно падает на дорогу, сдвинуть её оказывается невозможно, поэтому для проезда транспорта в ней прорубают тоннель!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85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того, секвойи очень устойчивы к гниению во влажной среде, поэтому из них делают сваи для домов, стоящих на воде, бочки для хранения мёда и патоки, а также мебель, шпалы, железнодорожные вагоны, телеграфные столбы, корабельные мачты и черепицу.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Просмотр видео ( интернет ресурсы 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91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теперь познакомимся с необычным растением, произрастающим у нас в Костромской области, </a:t>
            </a:r>
            <a:r>
              <a:rPr lang="ru-RU" dirty="0" err="1" smtClean="0"/>
              <a:t>Мантуровском</a:t>
            </a:r>
            <a:r>
              <a:rPr lang="ru-RU" baseline="0" dirty="0" smtClean="0"/>
              <a:t> районе.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ли зеленое растение быть хищником? Может.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такое растение растет на наших болотах.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растение — одно из самых удивительных организмов на земле. Называется росянка круглолистная, в переводе с латинского «орошенная росой»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66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Росянка неприметна и скромна, ее листочки сидят на длинных черешках и напоминают массажную щетку для волос. Растение само по себе очень маленькое.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34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Поверхность листика росянки усеяна вздутыми на концах красными волосками. Именно в этих волосках вся тайна росянки. Волоски — это железы, выделяющие на концах капельки жидкости, похожей на росу. Именно эти капельки, блестя на солнце, привлекают любопытных насекомых.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630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Просмотр видео (интернет ресурсы)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877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росянка ест насекомых?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Насекомоядные растения растут на бедных, неплодородных болотистых почвах.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роста и развития им не хватает минеральных солей: азота и фосфора. И они нашли единственный выход – научились питаться насекомыми и брать из них недостающие минеральные соли.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98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Росянка круглолистная в Костромской области занесена в Красную книгу и находится под охраной закона.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23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теперь давайте посмотрим,</a:t>
            </a:r>
            <a:r>
              <a:rPr lang="ru-RU" baseline="0" dirty="0" smtClean="0"/>
              <a:t> </a:t>
            </a:r>
            <a:r>
              <a:rPr lang="ru-RU" dirty="0" smtClean="0"/>
              <a:t>как вы были внимательны во время путешествия?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4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такой лист без труда в состоянии выдержать на себе двух детей или одного взрослого худощавого человека весом до 50 кг. Благодаря этим своим размерам кувшинка Виктория амазонская занесена в Книгу рекордов Гиннеса за «самый большой лист на земле».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 название Виктория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или "Виктория царственная» она получила в 1836 году, в  честь английской королевы Виктории, которая взошла на престол в год открытия этого растения учеными.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14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Местные жители называют Викторию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что в переводе обозначает «сковородка для птиц». И действительно листья амазонской кувшинки   напоминает этот кухонный инвентарь. Ну а птицы, даже очень крупные могут передвигаться по этим листьям как посуху.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3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Природа наделила викторию амазонскую ещё одним удивительными свойствами- способ защиты от воздействия внешних факторов. Чтобы дождевая вода не накапливалась в этой огромной чаше, в листьях есть крошечные отверстия, сквозь которые вся излишняя вода удаляется с поверхности листа. Кроме того, нижняя сторона листьев покрыта длинными, острыми шипами, оберегающими от травоядных рыб и других водных обитателей.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989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Ещё очень интересная особенность у этого редкого растения. Цветет Виктория один раз в году. Цветет она только ночью.  Вечером с наступлением сумерек из воды выдвигается бутон и раздвигает свои лепестки. На рассвете лепестки цветка сворачиваются, и он уходит под воду. И так продолжается в течение 3х суток. При чем, в первый день цветок абсолютно белоснежный.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1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второй день он приобретает нежно-розовый оттенок.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последний вечер своей жизни цветок становится малиновым. После этого он погружается в воду на совсем. Больше на поверхность воды он не появится.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одно невероятное свойство цветов Виктории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это её способность менять аромат. Белый цветок пахнет миндалем, а малиновый имеет сладковато-фруктовый запах.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973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цветения под водой образуется довольно большой плод, в котором находятся черные семена. Индейцы используют эти семена в пищу. По вкусу это чем-то напоминает жареную кукурузу.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Просмотр видео (интернет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ресурсы)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75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Продолжим нашу виртуальную экскурсию и отправимся в тропические леса Индонезии.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в растительном мире один уникальный цветок-рекордсмен – раффлезия. Знаменито это чудо природы тем, что цветок у него – самый крупный на планете: «размах» лепестков может достигать чуть более 1 м, а само растение может весить и 6, и 8, и даже 11 килограммов.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Где же растет это чудо природы?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Обитает этот удивительный цветок в тропических лесах Филиппин и Индонезии.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11D9B-1D37-4DF8-9510-CE63BEF1899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4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75A7-7020-4F8C-9189-514D2E4EFA33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7618-F367-4B83-B818-A7702BD6B014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E73B3-23D5-44EB-A184-4DBD8BD5740E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491C-463B-476C-91D9-5C0F2D4F7C56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14C81-892E-48E1-9C41-9E56DB6FF3E2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BFD8-CC27-4CC3-A658-E49F5299394C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4995-8DD8-47F5-81EB-4F164941DB9B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DC3E-8235-4A55-A140-25C4028E0D90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A18C-80BB-46B7-A3BE-AAB0023F9563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5FE2-BB90-41F1-92F3-931D8CC1EBC7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AA65-3735-4AD7-BCE6-C9F9B3385509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3870B-C6CF-4281-A92D-41354A8726B6}" type="datetime1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botane.ru/stati/sad/rafflezija-arnoldi-chudo-prirody-ili-obyknovennyj-parazit" TargetMode="External"/><Relationship Id="rId3" Type="http://schemas.openxmlformats.org/officeDocument/2006/relationships/hyperlink" Target="https://www.youtube.com/watch?v=wQ8JIyM0G8U" TargetMode="External"/><Relationship Id="rId7" Type="http://schemas.openxmlformats.org/officeDocument/2006/relationships/hyperlink" Target="http://world-of-adventures.ru/skywriter/viktoriya-regiya-koroleva-kuvshinok/" TargetMode="External"/><Relationship Id="rId2" Type="http://schemas.openxmlformats.org/officeDocument/2006/relationships/hyperlink" Target="https://www.youtube.com/watch?v=zR3Jbo2SBQ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ational-travel.ru/america/flora-fauna/kuvshinka-viktoriya-regiya.html" TargetMode="External"/><Relationship Id="rId5" Type="http://schemas.openxmlformats.org/officeDocument/2006/relationships/hyperlink" Target="https://www.youtube.com/watch?v=qvE3UC5qb80" TargetMode="External"/><Relationship Id="rId10" Type="http://schemas.openxmlformats.org/officeDocument/2006/relationships/hyperlink" Target="http://indasad.ru/lekarstvennye-rasteniya/2245-chischnoe-rastenie-rosyanka-kruglolistnaya-primenenie-i-poleznie-svoystva" TargetMode="External"/><Relationship Id="rId4" Type="http://schemas.openxmlformats.org/officeDocument/2006/relationships/hyperlink" Target="https://www.youtube.com/watch?v=vpSbfVAICcA" TargetMode="External"/><Relationship Id="rId9" Type="http://schemas.openxmlformats.org/officeDocument/2006/relationships/hyperlink" Target="http://www.liveinternet.ru/users/savyhska/post33196804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5868144" cy="367240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7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>Виртуальная экскурсия</a:t>
            </a:r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6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>Рекорды в растительном </a:t>
            </a:r>
            <a:br>
              <a:rPr lang="ru-RU" sz="6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6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>мире</a:t>
            </a:r>
            <a:endParaRPr lang="ru-RU" sz="6000" b="1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_BodoniNova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32803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000"/>
                </a:solidFill>
              </a:rPr>
              <a:t>Презентация для внеклассного мероприятия по биологии</a:t>
            </a:r>
          </a:p>
          <a:p>
            <a:pPr algn="ctr"/>
            <a:r>
              <a:rPr lang="ru-RU" sz="2400" b="1" dirty="0" smtClean="0">
                <a:solidFill>
                  <a:srgbClr val="7A0000"/>
                </a:solidFill>
              </a:rPr>
              <a:t>Подготовил: </a:t>
            </a:r>
            <a:r>
              <a:rPr lang="ru-RU" sz="2400" b="1" dirty="0" smtClean="0">
                <a:solidFill>
                  <a:srgbClr val="7A0000"/>
                </a:solidFill>
              </a:rPr>
              <a:t>учитель биологии </a:t>
            </a:r>
            <a:r>
              <a:rPr lang="ru-RU" sz="2400" b="1" dirty="0" smtClean="0">
                <a:solidFill>
                  <a:srgbClr val="7A0000"/>
                </a:solidFill>
              </a:rPr>
              <a:t>МКОУ «</a:t>
            </a:r>
            <a:r>
              <a:rPr lang="ru-RU" sz="2400" b="1" dirty="0" err="1" smtClean="0">
                <a:solidFill>
                  <a:srgbClr val="7A0000"/>
                </a:solidFill>
              </a:rPr>
              <a:t>Цуним</a:t>
            </a:r>
            <a:r>
              <a:rPr lang="en-US" sz="2400" b="1" dirty="0" smtClean="0">
                <a:solidFill>
                  <a:srgbClr val="7A0000"/>
                </a:solidFill>
              </a:rPr>
              <a:t>a</a:t>
            </a:r>
            <a:r>
              <a:rPr lang="ru-RU" sz="2400" b="1" dirty="0" err="1" smtClean="0">
                <a:solidFill>
                  <a:srgbClr val="7A0000"/>
                </a:solidFill>
              </a:rPr>
              <a:t>хинская</a:t>
            </a:r>
            <a:r>
              <a:rPr lang="ru-RU" sz="2400" b="1" dirty="0" smtClean="0">
                <a:solidFill>
                  <a:srgbClr val="7A0000"/>
                </a:solidFill>
              </a:rPr>
              <a:t> ООШ»</a:t>
            </a:r>
            <a:endParaRPr lang="ru-RU" sz="2400" b="1" dirty="0" smtClean="0">
              <a:solidFill>
                <a:srgbClr val="7A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7A0000"/>
                </a:solidFill>
              </a:rPr>
              <a:t>Магомедов Муса </a:t>
            </a:r>
            <a:r>
              <a:rPr lang="ru-RU" sz="2400" b="1" dirty="0" err="1" smtClean="0">
                <a:solidFill>
                  <a:srgbClr val="7A0000"/>
                </a:solidFill>
              </a:rPr>
              <a:t>Идрисович</a:t>
            </a:r>
            <a:endParaRPr lang="ru-RU" sz="2400" b="1" dirty="0">
              <a:solidFill>
                <a:srgbClr val="7A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ochemu-i-kak.ucoz.ua/_ph/4/3513147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9428"/>
            <a:ext cx="7419483" cy="496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«Великолепный паразит»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093" y="692696"/>
            <a:ext cx="8286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753805"/>
                </a:solidFill>
                <a:ea typeface="Calibri" panose="020F0502020204030204" pitchFamily="34" charset="0"/>
              </a:rPr>
              <a:t>У раффлезии нет </a:t>
            </a:r>
            <a:r>
              <a:rPr lang="ru-RU" sz="2400" b="1" dirty="0" smtClean="0">
                <a:solidFill>
                  <a:srgbClr val="753805"/>
                </a:solidFill>
                <a:ea typeface="Calibri" panose="020F0502020204030204" pitchFamily="34" charset="0"/>
              </a:rPr>
              <a:t>ни корней, ни стеблей  </a:t>
            </a:r>
            <a:r>
              <a:rPr lang="ru-RU" sz="2400" b="1" dirty="0">
                <a:solidFill>
                  <a:srgbClr val="753805"/>
                </a:solidFill>
                <a:ea typeface="Calibri" panose="020F0502020204030204" pitchFamily="34" charset="0"/>
              </a:rPr>
              <a:t>н</a:t>
            </a:r>
            <a:r>
              <a:rPr lang="ru-RU" sz="2400" b="1" dirty="0" smtClean="0">
                <a:solidFill>
                  <a:srgbClr val="753805"/>
                </a:solidFill>
                <a:ea typeface="Calibri" panose="020F0502020204030204" pitchFamily="34" charset="0"/>
              </a:rPr>
              <a:t>и </a:t>
            </a:r>
            <a:r>
              <a:rPr lang="ru-RU" sz="2400" b="1" dirty="0">
                <a:solidFill>
                  <a:srgbClr val="753805"/>
                </a:solidFill>
                <a:ea typeface="Calibri" panose="020F0502020204030204" pitchFamily="34" charset="0"/>
              </a:rPr>
              <a:t>зелёных </a:t>
            </a:r>
            <a:r>
              <a:rPr lang="ru-RU" sz="2400" b="1" dirty="0" smtClean="0">
                <a:solidFill>
                  <a:srgbClr val="753805"/>
                </a:solidFill>
                <a:ea typeface="Calibri" panose="020F0502020204030204" pitchFamily="34" charset="0"/>
              </a:rPr>
              <a:t>листьев. Она паразитирует на корнях других растений</a:t>
            </a:r>
            <a:r>
              <a:rPr lang="ru-RU" sz="2400" dirty="0" smtClean="0">
                <a:solidFill>
                  <a:srgbClr val="753805"/>
                </a:solidFill>
                <a:ea typeface="Calibri" panose="020F0502020204030204" pitchFamily="34" charset="0"/>
              </a:rPr>
              <a:t>.</a:t>
            </a:r>
            <a:endParaRPr lang="ru-RU" sz="2400" dirty="0">
              <a:solidFill>
                <a:srgbClr val="75380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2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ochemu-i-kak.ucoz.ua/_ph/4/4954581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48455" cy="39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ochemu-i-kak.ucoz.ua/_ph/4/2/27150974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88432" cy="51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4581128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A0000"/>
                </a:solidFill>
                <a:ea typeface="Calibri" panose="020F0502020204030204" pitchFamily="34" charset="0"/>
              </a:rPr>
              <a:t>Кирпично-красный цветок распускается прямо на земле на очень короткое время — всего 3 — 4 дня. </a:t>
            </a:r>
            <a:endParaRPr lang="ru-RU" sz="2400" b="1" dirty="0">
              <a:solidFill>
                <a:srgbClr val="7A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аффлезия Арнольда (лат. Rafflesia Arnoldii)( англ. Rafflesia Arnoldii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аффлезия Арнольда (лат. Rafflesia Arnoldii)( англ. Rafflesia Arnoldii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801"/>
            <a:ext cx="3514361" cy="26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41994" y="1025242"/>
            <a:ext cx="3636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000"/>
                </a:solidFill>
              </a:rPr>
              <a:t>Ярко-красные лепестки </a:t>
            </a:r>
            <a:r>
              <a:rPr lang="ru-RU" sz="2400" b="1" dirty="0">
                <a:solidFill>
                  <a:srgbClr val="7A0000"/>
                </a:solidFill>
              </a:rPr>
              <a:t>с беловатыми вкраплениями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718021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A0000"/>
                </a:solidFill>
              </a:rPr>
              <a:t>Цветочный </a:t>
            </a:r>
            <a:r>
              <a:rPr lang="ru-RU" sz="2400" b="1" dirty="0">
                <a:solidFill>
                  <a:srgbClr val="7A0000"/>
                </a:solidFill>
              </a:rPr>
              <a:t>диск, сплошь усеянный небольшими шипами.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7" y="332656"/>
            <a:ext cx="8528146" cy="568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ффлезия Арнольда (лат. Rafflesia Arnoldii)( англ. Rafflesia Arnoldii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9371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0152" y="830899"/>
            <a:ext cx="3024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A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Семена моментально прикрепляются к ногам животного и переносятся в другое место. Муравьи же растаскивают их на близ растущие деревья. </a:t>
            </a:r>
            <a:endParaRPr lang="ru-RU" sz="2400" b="1" dirty="0">
              <a:solidFill>
                <a:srgbClr val="7A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239814"/>
            <a:ext cx="8469189" cy="63575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1920" y="214290"/>
            <a:ext cx="500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Гигантская секвойя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2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824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Самое высокое дерево на Земле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67161" y="691343"/>
            <a:ext cx="6072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A0000"/>
                </a:solidFill>
                <a:effectLst/>
                <a:ea typeface="Calibri" pitchFamily="34" charset="0"/>
                <a:cs typeface="Arial" pitchFamily="34" charset="0"/>
              </a:rPr>
              <a:t>Гигантская секвойя живет более 5000 лет.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A0000"/>
              </a:solidFill>
              <a:effectLst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8" y="1132860"/>
            <a:ext cx="8095630" cy="54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7667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Гигантская секвойя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1307670"/>
            <a:ext cx="8482288" cy="5329648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6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188640"/>
            <a:ext cx="4416860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83968" y="188640"/>
            <a:ext cx="4607358" cy="648072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4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1" y="299339"/>
            <a:ext cx="8361597" cy="62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904656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Виктория амазонская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9510" y="260648"/>
            <a:ext cx="208823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C0000"/>
                </a:solidFill>
              </a:rPr>
              <a:t>Самый большой лист в мире</a:t>
            </a:r>
          </a:p>
          <a:p>
            <a:pPr algn="ctr"/>
            <a:endParaRPr lang="ru-RU" sz="2400" b="1" dirty="0" smtClean="0">
              <a:solidFill>
                <a:srgbClr val="6C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6C0000"/>
                </a:solidFill>
              </a:rPr>
              <a:t>Диаметр листа – до 2 метров</a:t>
            </a:r>
          </a:p>
          <a:p>
            <a:pPr algn="ctr"/>
            <a:endParaRPr lang="ru-RU" sz="2400" b="1" dirty="0">
              <a:solidFill>
                <a:srgbClr val="6C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6C0000"/>
                </a:solidFill>
              </a:rPr>
              <a:t>Растет в Южной Америке</a:t>
            </a:r>
          </a:p>
          <a:p>
            <a:pPr algn="ctr"/>
            <a:endParaRPr lang="ru-RU" sz="2400" b="1" dirty="0">
              <a:solidFill>
                <a:srgbClr val="6C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6C0000"/>
                </a:solidFill>
              </a:rPr>
              <a:t>Занесена в Книгу рекордов Гиннеса</a:t>
            </a:r>
          </a:p>
          <a:p>
            <a:pPr algn="ctr"/>
            <a:endParaRPr lang="ru-RU" sz="2400" b="1" dirty="0">
              <a:solidFill>
                <a:srgbClr val="6C0000"/>
              </a:solidFill>
            </a:endParaRPr>
          </a:p>
          <a:p>
            <a:pPr algn="ctr"/>
            <a:endParaRPr lang="ru-RU" sz="2400" b="1" dirty="0">
              <a:solidFill>
                <a:srgbClr val="6C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5" y="1063188"/>
            <a:ext cx="6477000" cy="5327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0035"/>
            <a:ext cx="7491892" cy="590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Есть сведения, что в 1912 году срубили секвойю, которая достигла 115,8 метров в высоту.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35661"/>
            <a:ext cx="6885446" cy="54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428604"/>
            <a:ext cx="6381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Росянка круглолистная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0" y="1197472"/>
            <a:ext cx="8521940" cy="515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66090"/>
            <a:ext cx="7799294" cy="57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76256" y="1412776"/>
            <a:ext cx="20693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Волоски — это железы, выделяющие на концах капельки жидкости, похожей на росу.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6398"/>
            <a:ext cx="6096528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5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612845"/>
            <a:ext cx="792961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u="sng" dirty="0" smtClean="0"/>
              <a:t>Комментарии к видеофрагменту</a:t>
            </a:r>
            <a:r>
              <a:rPr lang="ru-RU" sz="2400" dirty="0" smtClean="0"/>
              <a:t>: Насекомые, привлеченные яркой окраской ресничек и блеском мнимой росы, садятся на листик росянки и тут же увязают в клейкой жидкости. Попытки выбраться из плена безуспешны. Увеличивается выделение «клея», реснички наклоняются и обволакивают жертву, сжимают ее, словно в кулак, и, сомкнувшись, превращают лист в желудок. Росянка выделяет сок, по составу напоминающий желудочный сок животных.  В результате насекомое переваривается, а его соки всасываются растением. Жертва переваривается 2-3 дня. Затем листок разворачивается, останки насекомого сдуваются ветром, и растение готово принять новую порцию животной пищи. Такие обеды каждый листик может позволить 3-4 раза, а потом отмирает.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1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714744" y="214290"/>
            <a:ext cx="5214974" cy="381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85720" y="2714620"/>
            <a:ext cx="3786214" cy="3874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636" y="692696"/>
            <a:ext cx="3175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Почему росянка ест насекомых?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7718" y="4437112"/>
            <a:ext cx="38146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8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Франции были проведены соревнования насекомоядных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растений.  Первое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получила росянка, которая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3 часа поймала 51 комара.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evenfoster.com/photography/imageviewsd/drosera/rotundifolia/dr4_112410/content/images/large/Drosera_rotundifolia_433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1" y="2840088"/>
            <a:ext cx="5539642" cy="36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68390" y="288148"/>
            <a:ext cx="2171264" cy="2425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940152" y="476672"/>
            <a:ext cx="2821577" cy="3974051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59878"/>
            <a:ext cx="907300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A00"/>
                </a:solidFill>
              </a:rPr>
              <a:t>Викторина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1. Где растет виктория </a:t>
            </a:r>
            <a:r>
              <a:rPr lang="ru-RU" sz="2400" b="1" dirty="0" err="1" smtClean="0">
                <a:solidFill>
                  <a:srgbClr val="C00000"/>
                </a:solidFill>
              </a:rPr>
              <a:t>регия</a:t>
            </a:r>
            <a:r>
              <a:rPr lang="ru-RU" sz="2400" b="1" dirty="0" smtClean="0">
                <a:solidFill>
                  <a:srgbClr val="C00000"/>
                </a:solidFill>
              </a:rPr>
              <a:t>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(Южная Америка, река Амазонка)</a:t>
            </a:r>
          </a:p>
          <a:p>
            <a:endParaRPr lang="ru-RU" sz="2400" b="1" dirty="0" smtClean="0">
              <a:solidFill>
                <a:srgbClr val="007A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2.  Почему её так назвали?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(в честь английской королевы Виктории)</a:t>
            </a:r>
          </a:p>
          <a:p>
            <a:endParaRPr lang="ru-RU" sz="2400" b="1" dirty="0" smtClean="0">
              <a:solidFill>
                <a:srgbClr val="007A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3. Какой размер её </a:t>
            </a:r>
            <a:r>
              <a:rPr lang="ru-RU" sz="2400" b="1" dirty="0" err="1" smtClean="0">
                <a:solidFill>
                  <a:srgbClr val="C00000"/>
                </a:solidFill>
              </a:rPr>
              <a:t>листьв</a:t>
            </a:r>
            <a:r>
              <a:rPr lang="ru-RU" sz="2400" b="1" dirty="0" smtClean="0">
                <a:solidFill>
                  <a:srgbClr val="C00000"/>
                </a:solidFill>
              </a:rPr>
              <a:t>, в диаметре?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                             (2 метра и более)</a:t>
            </a:r>
          </a:p>
          <a:p>
            <a:endParaRPr lang="ru-RU" sz="2400" b="1" dirty="0" smtClean="0">
              <a:solidFill>
                <a:srgbClr val="007A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4. Почему раффлезию называют «великолепный паразит»?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(великолепный, так как самый большой цветок в мире, а паразит, как как питается за счет других деревьев)</a:t>
            </a:r>
          </a:p>
          <a:p>
            <a:endParaRPr lang="ru-RU" sz="2400" b="1" dirty="0" smtClean="0">
              <a:solidFill>
                <a:srgbClr val="007A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5. Каков диаметр цветка раффлезии?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                                 (1 метр)</a:t>
            </a:r>
          </a:p>
          <a:p>
            <a:endParaRPr lang="ru-RU" sz="2000" b="1" dirty="0">
              <a:solidFill>
                <a:srgbClr val="007A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7048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6. Сколько весит цветок раффлезии?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                               (Около </a:t>
            </a:r>
            <a:r>
              <a:rPr lang="ru-RU" sz="2400" b="1" dirty="0">
                <a:solidFill>
                  <a:srgbClr val="007A00"/>
                </a:solidFill>
              </a:rPr>
              <a:t>10 кг.)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7. Какое растение </a:t>
            </a:r>
            <a:r>
              <a:rPr lang="ru-RU" sz="2400" b="1" dirty="0" err="1">
                <a:solidFill>
                  <a:srgbClr val="C00000"/>
                </a:solidFill>
              </a:rPr>
              <a:t>расло</a:t>
            </a:r>
            <a:r>
              <a:rPr lang="ru-RU" sz="2400" b="1" dirty="0">
                <a:solidFill>
                  <a:srgbClr val="C00000"/>
                </a:solidFill>
              </a:rPr>
              <a:t> на Земле во времена динозавров и произрастает сейчас?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                                   (</a:t>
            </a:r>
            <a:r>
              <a:rPr lang="ru-RU" sz="2400" b="1" dirty="0">
                <a:solidFill>
                  <a:srgbClr val="007A00"/>
                </a:solidFill>
              </a:rPr>
              <a:t>секвойя)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8. Сколько метров самое высокое дерево секвойи?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                                          (</a:t>
            </a:r>
            <a:r>
              <a:rPr lang="ru-RU" sz="2400" b="1" dirty="0">
                <a:solidFill>
                  <a:srgbClr val="007A00"/>
                </a:solidFill>
              </a:rPr>
              <a:t>115,5м)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9. Сколько дней переваривается муха листом росянки?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                                      (</a:t>
            </a:r>
            <a:r>
              <a:rPr lang="ru-RU" sz="2400" b="1" dirty="0">
                <a:solidFill>
                  <a:srgbClr val="007A00"/>
                </a:solidFill>
              </a:rPr>
              <a:t>2-3 дня)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10. Какой рекорд установлен росянкой по поеданию комаров?</a:t>
            </a:r>
          </a:p>
          <a:p>
            <a:r>
              <a:rPr lang="ru-RU" sz="2400" b="1" dirty="0" smtClean="0">
                <a:solidFill>
                  <a:srgbClr val="007A00"/>
                </a:solidFill>
              </a:rPr>
              <a:t>                                       (</a:t>
            </a:r>
            <a:r>
              <a:rPr lang="ru-RU" sz="2400" b="1" dirty="0">
                <a:solidFill>
                  <a:srgbClr val="007A00"/>
                </a:solidFill>
              </a:rPr>
              <a:t>за 3 часа 51 жертва)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6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8304" y="2060848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C0000"/>
                </a:solidFill>
              </a:rPr>
              <a:t>Лист выдерживает вес 50 кг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0" y="194772"/>
            <a:ext cx="7132320" cy="6339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245129">
            <a:off x="-556259" y="155255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8685"/>
            <a:ext cx="6620272" cy="147002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Интернет ресурсы:</a:t>
            </a:r>
            <a:br>
              <a:rPr lang="ru-RU" sz="4000" b="1" dirty="0">
                <a:solidFill>
                  <a:srgbClr val="C00000"/>
                </a:solidFill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925" y="1124744"/>
            <a:ext cx="7819491" cy="5040560"/>
          </a:xfrm>
        </p:spPr>
        <p:txBody>
          <a:bodyPr>
            <a:normAutofit fontScale="92500"/>
          </a:bodyPr>
          <a:lstStyle/>
          <a:p>
            <a:pPr marL="457200" indent="-457200" algn="l">
              <a:buAutoNum type="arabicPeriod"/>
            </a:pP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www.youtube.com/watch?v=zR3Jbo2SBQ4</a:t>
            </a:r>
            <a:endParaRPr lang="ru-RU" sz="2400" dirty="0" smtClean="0"/>
          </a:p>
          <a:p>
            <a:pPr algn="l"/>
            <a:r>
              <a:rPr lang="ru-RU" sz="2400" dirty="0" smtClean="0"/>
              <a:t>2. </a:t>
            </a: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www.youtube.com/watch?v=wQ8JIyM0G8U</a:t>
            </a:r>
            <a:endParaRPr lang="ru-RU" sz="2400" dirty="0" smtClean="0"/>
          </a:p>
          <a:p>
            <a:pPr algn="l"/>
            <a:r>
              <a:rPr lang="ru-RU" sz="2400" dirty="0" smtClean="0"/>
              <a:t>3.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www.youtube.com/watch?v=vpSbfVAICcA</a:t>
            </a:r>
            <a:endParaRPr lang="ru-RU" sz="2400" dirty="0" smtClean="0"/>
          </a:p>
          <a:p>
            <a:pPr algn="l"/>
            <a:r>
              <a:rPr lang="ru-RU" sz="2400" dirty="0" smtClean="0"/>
              <a:t>4. </a:t>
            </a:r>
            <a:r>
              <a:rPr lang="en-US" sz="2400" dirty="0">
                <a:hlinkClick r:id="rId5"/>
              </a:rPr>
              <a:t>https://</a:t>
            </a:r>
            <a:r>
              <a:rPr lang="en-US" sz="2400" dirty="0" smtClean="0">
                <a:hlinkClick r:id="rId5"/>
              </a:rPr>
              <a:t>www.youtube.com/watch?v=qvE3UC5qb80</a:t>
            </a:r>
            <a:endParaRPr lang="ru-RU" sz="2400" dirty="0" smtClean="0"/>
          </a:p>
          <a:p>
            <a:pPr algn="l"/>
            <a:r>
              <a:rPr lang="ru-RU" sz="2400" dirty="0" smtClean="0"/>
              <a:t>5. </a:t>
            </a:r>
            <a:r>
              <a:rPr lang="en-US" sz="2400" dirty="0">
                <a:hlinkClick r:id="rId6"/>
              </a:rPr>
              <a:t>http://</a:t>
            </a:r>
            <a:r>
              <a:rPr lang="en-US" sz="2400" dirty="0" smtClean="0">
                <a:hlinkClick r:id="rId6"/>
              </a:rPr>
              <a:t>national-travel.ru/america/flora-fauna/kuvshinka-viktoriya-regiya.html</a:t>
            </a:r>
            <a:endParaRPr lang="ru-RU" sz="2400" dirty="0" smtClean="0"/>
          </a:p>
          <a:p>
            <a:pPr algn="l"/>
            <a:r>
              <a:rPr lang="ru-RU" sz="2400" dirty="0" smtClean="0"/>
              <a:t>6. </a:t>
            </a:r>
            <a:r>
              <a:rPr lang="en-US" sz="2400" dirty="0">
                <a:hlinkClick r:id="rId7"/>
              </a:rPr>
              <a:t>http://world-of-adventures.ru/skywriter/viktoriya-regiya-koroleva-kuvshinok</a:t>
            </a:r>
            <a:r>
              <a:rPr lang="en-US" sz="2400" dirty="0" smtClean="0">
                <a:hlinkClick r:id="rId7"/>
              </a:rPr>
              <a:t>/</a:t>
            </a:r>
            <a:endParaRPr lang="ru-RU" sz="2400" dirty="0" smtClean="0"/>
          </a:p>
          <a:p>
            <a:pPr algn="l"/>
            <a:r>
              <a:rPr lang="ru-RU" sz="2400" dirty="0" smtClean="0"/>
              <a:t>7. </a:t>
            </a:r>
            <a:r>
              <a:rPr lang="en-US" sz="2400" dirty="0">
                <a:hlinkClick r:id="rId8"/>
              </a:rPr>
              <a:t>http://</a:t>
            </a:r>
            <a:r>
              <a:rPr lang="en-US" sz="2400" dirty="0" smtClean="0">
                <a:hlinkClick r:id="rId8"/>
              </a:rPr>
              <a:t>botane.ru/stati/sad/rafflezija-arnoldi-chudo-prirody-ili-obyknovennyj-parazit</a:t>
            </a:r>
            <a:endParaRPr lang="ru-RU" sz="2400" dirty="0" smtClean="0"/>
          </a:p>
          <a:p>
            <a:pPr algn="l"/>
            <a:r>
              <a:rPr lang="ru-RU" sz="2400" dirty="0" smtClean="0"/>
              <a:t>8. </a:t>
            </a:r>
            <a:r>
              <a:rPr lang="en-US" sz="2400" dirty="0">
                <a:hlinkClick r:id="rId9"/>
              </a:rPr>
              <a:t>http://</a:t>
            </a:r>
            <a:r>
              <a:rPr lang="en-US" sz="2400" dirty="0" smtClean="0">
                <a:hlinkClick r:id="rId9"/>
              </a:rPr>
              <a:t>www.liveinternet.ru/users/savyhska/post331968044</a:t>
            </a:r>
            <a:endParaRPr lang="ru-RU" sz="2400" dirty="0" smtClean="0"/>
          </a:p>
          <a:p>
            <a:pPr algn="l"/>
            <a:r>
              <a:rPr lang="ru-RU" sz="2400" dirty="0" smtClean="0"/>
              <a:t>9. </a:t>
            </a:r>
            <a:r>
              <a:rPr lang="en-US" sz="2400" dirty="0">
                <a:hlinkClick r:id="rId10"/>
              </a:rPr>
              <a:t>http://</a:t>
            </a:r>
            <a:r>
              <a:rPr lang="en-US" sz="2400" dirty="0" smtClean="0">
                <a:hlinkClick r:id="rId10"/>
              </a:rPr>
              <a:t>indasad.ru/lekarstvennye-rasteniya/2245-chischnoe-rastenie-rosyanka-kruglolistnaya-primenenie-i-poleznie-svoystva</a:t>
            </a:r>
            <a:endParaRPr lang="ru-RU" sz="2400" dirty="0" smtClean="0"/>
          </a:p>
          <a:p>
            <a:pPr algn="l"/>
            <a:endParaRPr lang="ru-RU" sz="24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1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17213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«сковородка для птиц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86752"/>
            <a:ext cx="724262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Заросли виктории </a:t>
            </a:r>
            <a:r>
              <a:rPr lang="ru-RU" sz="2400" b="1" dirty="0" err="1" smtClean="0">
                <a:solidFill>
                  <a:srgbClr val="C00000"/>
                </a:solidFill>
              </a:rPr>
              <a:t>регии</a:t>
            </a:r>
            <a:r>
              <a:rPr lang="ru-RU" sz="2400" b="1" dirty="0" smtClean="0">
                <a:solidFill>
                  <a:srgbClr val="C00000"/>
                </a:solidFill>
              </a:rPr>
              <a:t> в долине реки Амазонки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5936"/>
            <a:ext cx="7733654" cy="53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732240" y="476672"/>
            <a:ext cx="22322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6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Цветет Виктория один раз в </a:t>
            </a:r>
            <a:r>
              <a:rPr lang="ru-RU" sz="2400" b="1" dirty="0" smtClean="0">
                <a:solidFill>
                  <a:srgbClr val="6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6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Цветет </a:t>
            </a:r>
            <a:r>
              <a:rPr lang="ru-RU" sz="2400" b="1" dirty="0" smtClean="0">
                <a:solidFill>
                  <a:srgbClr val="6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ночью</a:t>
            </a:r>
          </a:p>
          <a:p>
            <a:pPr algn="ctr"/>
            <a:endParaRPr lang="ru-RU" sz="2400" b="1" dirty="0">
              <a:solidFill>
                <a:srgbClr val="6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6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Цветёт в</a:t>
            </a:r>
          </a:p>
          <a:p>
            <a:pPr algn="ctr"/>
            <a:r>
              <a:rPr lang="ru-RU" sz="2400" b="1" dirty="0" smtClean="0">
                <a:solidFill>
                  <a:srgbClr val="6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</a:t>
            </a:r>
            <a:r>
              <a:rPr lang="ru-RU" sz="2400" b="1" dirty="0">
                <a:solidFill>
                  <a:srgbClr val="6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3х суток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6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6C000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b="1" dirty="0">
                <a:solidFill>
                  <a:srgbClr val="6C0000"/>
                </a:solidFill>
              </a:rPr>
              <a:t/>
            </a:r>
            <a:br>
              <a:rPr lang="ru-RU" b="1" dirty="0">
                <a:solidFill>
                  <a:srgbClr val="6C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7" y="481201"/>
            <a:ext cx="6478073" cy="57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ational-travel.ru/images/malinovy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5" y="3341622"/>
            <a:ext cx="4269295" cy="311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national-travel.ru/images/rozovy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77" y="76219"/>
            <a:ext cx="4474468" cy="32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90868" y="3244744"/>
            <a:ext cx="3970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A0000"/>
                </a:solidFill>
                <a:latin typeface="Verdana" panose="020B0604030504040204" pitchFamily="34" charset="0"/>
              </a:rPr>
              <a:t>В последний вечер своей жизни цветок становится малиновым. После этого он погружается в воду на совсем. Больше на поверхность воды он не появится.</a:t>
            </a:r>
            <a:r>
              <a:rPr lang="ru-RU" sz="2400" b="1" dirty="0">
                <a:solidFill>
                  <a:srgbClr val="7A0000"/>
                </a:solidFill>
              </a:rPr>
              <a:t/>
            </a:r>
            <a:br>
              <a:rPr lang="ru-RU" sz="2400" b="1" dirty="0">
                <a:solidFill>
                  <a:srgbClr val="7A0000"/>
                </a:solidFill>
              </a:rPr>
            </a:br>
            <a:endParaRPr lang="ru-RU" sz="2400" b="1" dirty="0">
              <a:solidFill>
                <a:srgbClr val="7A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836712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Цветок виктории амазонской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tional-travel.ru/images/plo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772230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332656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Бутон «виктории царственной»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afflesia Arnoldi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6024263" cy="55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2754" y="188640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Раффлезия </a:t>
            </a:r>
            <a:r>
              <a:rPr lang="ru-RU" sz="4000" b="1" dirty="0" err="1" smtClean="0">
                <a:solidFill>
                  <a:srgbClr val="C00000"/>
                </a:solidFill>
              </a:rPr>
              <a:t>Арнольди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6216" y="188640"/>
            <a:ext cx="2304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A0000"/>
                </a:solidFill>
              </a:rPr>
              <a:t>Самый большой цветок в мире.</a:t>
            </a:r>
          </a:p>
          <a:p>
            <a:endParaRPr lang="ru-RU" sz="2400" b="1" dirty="0">
              <a:solidFill>
                <a:srgbClr val="7A0000"/>
              </a:solidFill>
            </a:endParaRPr>
          </a:p>
          <a:p>
            <a:r>
              <a:rPr lang="ru-RU" sz="2400" b="1" dirty="0" smtClean="0">
                <a:solidFill>
                  <a:srgbClr val="7A0000"/>
                </a:solidFill>
              </a:rPr>
              <a:t>Диаметр цветка более 1 метра</a:t>
            </a:r>
          </a:p>
          <a:p>
            <a:endParaRPr lang="ru-RU" sz="2400" b="1" dirty="0" smtClean="0">
              <a:solidFill>
                <a:srgbClr val="7A0000"/>
              </a:solidFill>
            </a:endParaRPr>
          </a:p>
          <a:p>
            <a:r>
              <a:rPr lang="ru-RU" sz="2400" b="1" dirty="0" smtClean="0">
                <a:solidFill>
                  <a:srgbClr val="7A0000"/>
                </a:solidFill>
              </a:rPr>
              <a:t>Вес цветка более</a:t>
            </a:r>
          </a:p>
          <a:p>
            <a:r>
              <a:rPr lang="ru-RU" sz="2400" b="1" dirty="0" smtClean="0">
                <a:solidFill>
                  <a:srgbClr val="7A0000"/>
                </a:solidFill>
              </a:rPr>
              <a:t> 10 кг.</a:t>
            </a:r>
          </a:p>
          <a:p>
            <a:endParaRPr lang="ru-RU" sz="2400" b="1" dirty="0">
              <a:solidFill>
                <a:srgbClr val="7A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7791" y="4320855"/>
            <a:ext cx="2714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A0000"/>
                </a:solidFill>
              </a:rPr>
              <a:t>Обитает  в тропических лесах Филиппин и Индонезии</a:t>
            </a:r>
            <a:endParaRPr lang="ru-RU" sz="2400" b="1" dirty="0">
              <a:solidFill>
                <a:srgbClr val="7A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Лицей №1 городского округа город Мантурово Костромской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7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1913</TotalTime>
  <Words>2246</Words>
  <Application>Microsoft Office PowerPoint</Application>
  <PresentationFormat>Экран (4:3)</PresentationFormat>
  <Paragraphs>222</Paragraphs>
  <Slides>31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a_BodoniNova</vt:lpstr>
      <vt:lpstr>Arial</vt:lpstr>
      <vt:lpstr>Calibri</vt:lpstr>
      <vt:lpstr>Times New Roman</vt:lpstr>
      <vt:lpstr>Verdana</vt:lpstr>
      <vt:lpstr>Тема Office</vt:lpstr>
      <vt:lpstr>Виртуальная экскурсия Рекорды в растительном  мире</vt:lpstr>
      <vt:lpstr>Виктория амазонская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Интернет ресурсы: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</cp:lastModifiedBy>
  <cp:revision>88</cp:revision>
  <dcterms:created xsi:type="dcterms:W3CDTF">2014-08-08T16:01:14Z</dcterms:created>
  <dcterms:modified xsi:type="dcterms:W3CDTF">2017-03-20T07:24:43Z</dcterms:modified>
</cp:coreProperties>
</file>