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72" r:id="rId3"/>
    <p:sldId id="257" r:id="rId4"/>
    <p:sldId id="280" r:id="rId5"/>
    <p:sldId id="281" r:id="rId6"/>
    <p:sldId id="287" r:id="rId7"/>
    <p:sldId id="284" r:id="rId8"/>
    <p:sldId id="283" r:id="rId9"/>
    <p:sldId id="288" r:id="rId10"/>
    <p:sldId id="285" r:id="rId11"/>
    <p:sldId id="275" r:id="rId12"/>
    <p:sldId id="277" r:id="rId13"/>
    <p:sldId id="261" r:id="rId14"/>
    <p:sldId id="286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A14294-B7B9-4399-9452-20571CF48A2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3AD017-F913-4B20-8F7B-8C2C4AA7E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&#1075;&#1086;&#1090;&#1086;&#1074;&#1086;&#1077;\&#1091;&#1088;&#1086;&#1082;\&#1087;&#1088;&#1080;&#1083;&#1086;&#1078;&#1077;&#1085;&#1080;&#1077;%20&#8470;1\&#1059;&#1089;&#1083;&#1086;&#1074;&#1085;&#1099;&#1077;%20&#1088;&#1077;&#1092;&#1083;&#1077;&#1082;&#1089;&#1099;%20(online-video-cutter.com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&#1055;&#1072;&#1074;&#1083;&#1086;&#1074;,_&#1048;&#1074;&#1072;&#1085;_&#1055;&#1077;&#1090;&#1088;&#1086;&#1074;&#1080;&#1095;" TargetMode="External"/><Relationship Id="rId3" Type="http://schemas.openxmlformats.org/officeDocument/2006/relationships/hyperlink" Target="http://fr.listofimages.com/" TargetMode="External"/><Relationship Id="rId7" Type="http://schemas.openxmlformats.org/officeDocument/2006/relationships/hyperlink" Target="http://www.aif.ru/oldpictures/201312/2_5_.jpg" TargetMode="External"/><Relationship Id="rId2" Type="http://schemas.openxmlformats.org/officeDocument/2006/relationships/hyperlink" Target="https://www.youtube.com/watch?v=bT6lhyC79W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bed-doma.com/ovoshhnoj-salat.html" TargetMode="External"/><Relationship Id="rId5" Type="http://schemas.openxmlformats.org/officeDocument/2006/relationships/hyperlink" Target="http://ratatui.org/pervye-blyuda/supy/" TargetMode="External"/><Relationship Id="rId4" Type="http://schemas.openxmlformats.org/officeDocument/2006/relationships/hyperlink" Target="http://edaizduhovki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6512511" cy="1143000"/>
          </a:xfrm>
        </p:spPr>
        <p:txBody>
          <a:bodyPr/>
          <a:lstStyle/>
          <a:p>
            <a:pPr algn="ctr"/>
            <a:r>
              <a:rPr lang="ru-RU" sz="6000" dirty="0"/>
              <a:t>Регуляция пищеварения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7705" y="3212976"/>
            <a:ext cx="4947844" cy="105997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/>
              <a:t>Урок   по </a:t>
            </a:r>
            <a:r>
              <a:rPr lang="ru-RU" b="1" dirty="0"/>
              <a:t>биологии 8 </a:t>
            </a:r>
            <a:r>
              <a:rPr lang="ru-RU" b="1" dirty="0" smtClean="0"/>
              <a:t>класс</a:t>
            </a:r>
          </a:p>
          <a:p>
            <a:pPr marL="45720" indent="0" algn="ctr">
              <a:buNone/>
            </a:pPr>
            <a:r>
              <a:rPr lang="ru-RU" b="1" dirty="0" smtClean="0"/>
              <a:t>УМК </a:t>
            </a:r>
            <a:r>
              <a:rPr lang="ru-RU" b="1" dirty="0"/>
              <a:t>В.В. Пасечник, </a:t>
            </a:r>
            <a:r>
              <a:rPr lang="ru-RU" b="1" dirty="0" err="1"/>
              <a:t>Д.В.Колесов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4272947"/>
            <a:ext cx="35589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Разработчик:</a:t>
            </a:r>
          </a:p>
          <a:p>
            <a:pPr algn="r"/>
            <a:r>
              <a:rPr lang="ru-RU" sz="2000" b="1" dirty="0" err="1" smtClean="0"/>
              <a:t>Сугакова</a:t>
            </a:r>
            <a:r>
              <a:rPr lang="ru-RU" sz="2000" b="1" dirty="0" smtClean="0"/>
              <a:t> С.Ю.</a:t>
            </a:r>
          </a:p>
          <a:p>
            <a:pPr algn="r"/>
            <a:r>
              <a:rPr lang="ru-RU" sz="2000" b="1" dirty="0" smtClean="0"/>
              <a:t>Учитель химии и биологии</a:t>
            </a:r>
          </a:p>
          <a:p>
            <a:pPr algn="r"/>
            <a:r>
              <a:rPr lang="ru-RU" sz="2000" b="1" dirty="0" smtClean="0"/>
              <a:t>МКОУ «СОШ №2»</a:t>
            </a:r>
          </a:p>
          <a:p>
            <a:pPr algn="r"/>
            <a:r>
              <a:rPr lang="ru-RU" sz="2000" b="1" dirty="0" err="1"/>
              <a:t>г</a:t>
            </a:r>
            <a:r>
              <a:rPr lang="ru-RU" sz="2000" b="1" dirty="0" err="1" smtClean="0"/>
              <a:t>.Нефтекумска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1772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9604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84" y="116632"/>
            <a:ext cx="3900751" cy="30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8101" y="2962373"/>
            <a:ext cx="26228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http://ratatui.org/pervye-blyuda/supy/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89985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http://obed-doma.com/ovoshhnoj-salat.html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428206"/>
            <a:ext cx="386556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6341" y="597170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http://www.aif.ru/oldpictures/201312/2_5_.jpg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536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4745688" cy="3808114"/>
          </a:xfrm>
        </p:spPr>
        <p:txBody>
          <a:bodyPr/>
          <a:lstStyle/>
          <a:p>
            <a:pPr algn="just"/>
            <a:r>
              <a:rPr lang="ru-RU" dirty="0"/>
              <a:t>Физиолог, психолог, создатель науки о высшей нервной деятельности и представлений о процессах регуляции пищеварения; основатель крупнейшей российской физиологической школы, один из авторитетнейших учёных России, лауреат Нобелевской премии в области медицины и физиологии 1904 года «За работу по физиологии пищеварения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643050"/>
            <a:ext cx="2849540" cy="401429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08912" cy="740030"/>
          </a:xfrm>
        </p:spPr>
        <p:txBody>
          <a:bodyPr/>
          <a:lstStyle/>
          <a:p>
            <a:pPr algn="ctr"/>
            <a:r>
              <a:rPr lang="ru-RU" sz="3250" dirty="0"/>
              <a:t>Иван Петрович Павлов (1849-1936)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537321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https://</a:t>
            </a:r>
            <a:r>
              <a:rPr lang="en-US" sz="900" dirty="0" smtClean="0">
                <a:solidFill>
                  <a:schemeClr val="bg1"/>
                </a:solidFill>
              </a:rPr>
              <a:t>ru.wikipedia.org/</a:t>
            </a:r>
            <a:r>
              <a:rPr lang="ru-RU" sz="900" dirty="0">
                <a:solidFill>
                  <a:schemeClr val="bg1"/>
                </a:solidFill>
              </a:rPr>
              <a:t>Павлов,_</a:t>
            </a:r>
            <a:r>
              <a:rPr lang="ru-RU" sz="900" dirty="0" err="1">
                <a:solidFill>
                  <a:schemeClr val="bg1"/>
                </a:solidFill>
              </a:rPr>
              <a:t>Иван_Петрович</a:t>
            </a:r>
            <a:endParaRPr lang="ru-R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Условные рефлексы (online-video-cutter.com).mp4">
            <a:hlinkClick r:id="" action="ppaction://media"/>
          </p:cNvPr>
          <p:cNvPicPr>
            <a:picLocks noGrp="1" noRot="1" noChangeAspect="1"/>
          </p:cNvPicPr>
          <p:nvPr>
            <p:ph sz="quarter" idx="14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7785000" cy="622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0397" y="622909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https://www.youtube.com/watch?v=bT6lhyC79Ws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su\Desktop\Без-имени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6" y="1309955"/>
            <a:ext cx="2546262" cy="29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usu\Desktop\фф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38" y="618792"/>
            <a:ext cx="3686227" cy="39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074" y="332656"/>
            <a:ext cx="6383538" cy="782960"/>
          </a:xfrm>
        </p:spPr>
        <p:txBody>
          <a:bodyPr/>
          <a:lstStyle/>
          <a:p>
            <a:r>
              <a:rPr lang="ru-RU" dirty="0" smtClean="0"/>
              <a:t>Условный рефлекс</a:t>
            </a:r>
            <a:endParaRPr lang="ru-RU" dirty="0"/>
          </a:p>
        </p:txBody>
      </p:sp>
      <p:sp>
        <p:nvSpPr>
          <p:cNvPr id="9" name="Текст 8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37566" y="4150241"/>
            <a:ext cx="76545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just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(1) рецепторы языка </a:t>
            </a:r>
          </a:p>
          <a:p>
            <a:pPr lvl="0" algn="just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(2) слюноотделительный центр продолговатого мозга </a:t>
            </a:r>
          </a:p>
          <a:p>
            <a:pPr lvl="0" algn="just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центр П (пищеварения) - кора больших полушарий головного мозга </a:t>
            </a:r>
          </a:p>
          <a:p>
            <a:pPr lvl="0" algn="just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(3) слюнная железа </a:t>
            </a:r>
          </a:p>
          <a:p>
            <a:pPr lvl="0" algn="just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(4) зрительные рецепторы</a:t>
            </a:r>
          </a:p>
          <a:p>
            <a:pPr lvl="0" algn="just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З- зрительный центр коры больших полушарий. 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357818" y="1500174"/>
            <a:ext cx="648072" cy="79208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929322" y="2000240"/>
            <a:ext cx="684076" cy="3960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572264" y="2000240"/>
            <a:ext cx="1043261" cy="3564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643570" y="2571744"/>
            <a:ext cx="2143140" cy="9790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286644" y="1785926"/>
            <a:ext cx="444653" cy="6480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000892" y="2714620"/>
            <a:ext cx="683222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86644" y="1643050"/>
            <a:ext cx="500066" cy="285752"/>
          </a:xfrm>
          <a:prstGeom prst="straightConnector1">
            <a:avLst/>
          </a:prstGeom>
          <a:ln w="508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ятно 1 21"/>
          <p:cNvSpPr/>
          <p:nvPr/>
        </p:nvSpPr>
        <p:spPr>
          <a:xfrm>
            <a:off x="1421650" y="1909341"/>
            <a:ext cx="432048" cy="57998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637674" y="2216786"/>
            <a:ext cx="528583" cy="3522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267744" y="2311093"/>
            <a:ext cx="648072" cy="2579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40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6512511" cy="1143000"/>
          </a:xfrm>
        </p:spPr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4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1080" y="2348880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Видеофильм </a:t>
            </a:r>
            <a:r>
              <a:rPr lang="ru-RU" sz="2400" b="1" dirty="0"/>
              <a:t>«Условные рефлексы» </a:t>
            </a:r>
            <a:r>
              <a:rPr lang="en-US" sz="2400" b="1" u="sng" dirty="0" smtClean="0">
                <a:hlinkClick r:id="rId2"/>
              </a:rPr>
              <a:t>https</a:t>
            </a:r>
            <a:r>
              <a:rPr lang="ru-RU" sz="2400" b="1" u="sng" dirty="0">
                <a:hlinkClick r:id="rId2"/>
              </a:rPr>
              <a:t>://</a:t>
            </a:r>
            <a:r>
              <a:rPr lang="en-US" sz="2400" b="1" u="sng" dirty="0">
                <a:hlinkClick r:id="rId2"/>
              </a:rPr>
              <a:t>www</a:t>
            </a:r>
            <a:r>
              <a:rPr lang="ru-RU" sz="2400" b="1" u="sng" dirty="0">
                <a:hlinkClick r:id="rId2"/>
              </a:rPr>
              <a:t>.</a:t>
            </a:r>
            <a:r>
              <a:rPr lang="en-US" sz="2400" b="1" u="sng" dirty="0" err="1">
                <a:hlinkClick r:id="rId2"/>
              </a:rPr>
              <a:t>youtube</a:t>
            </a:r>
            <a:r>
              <a:rPr lang="ru-RU" sz="2400" b="1" u="sng" dirty="0">
                <a:hlinkClick r:id="rId2"/>
              </a:rPr>
              <a:t>.</a:t>
            </a:r>
            <a:r>
              <a:rPr lang="en-US" sz="2400" b="1" u="sng" dirty="0">
                <a:hlinkClick r:id="rId2"/>
              </a:rPr>
              <a:t>com</a:t>
            </a:r>
            <a:r>
              <a:rPr lang="ru-RU" sz="2400" b="1" u="sng" dirty="0">
                <a:hlinkClick r:id="rId2"/>
              </a:rPr>
              <a:t>/</a:t>
            </a:r>
            <a:r>
              <a:rPr lang="en-US" sz="2400" b="1" u="sng" dirty="0">
                <a:hlinkClick r:id="rId2"/>
              </a:rPr>
              <a:t>watch</a:t>
            </a:r>
            <a:r>
              <a:rPr lang="ru-RU" sz="2400" b="1" u="sng" dirty="0">
                <a:hlinkClick r:id="rId2"/>
              </a:rPr>
              <a:t>?</a:t>
            </a:r>
            <a:r>
              <a:rPr lang="en-US" sz="2400" b="1" u="sng" dirty="0">
                <a:hlinkClick r:id="rId2"/>
              </a:rPr>
              <a:t>v</a:t>
            </a:r>
            <a:r>
              <a:rPr lang="ru-RU" sz="2400" b="1" u="sng" dirty="0">
                <a:hlinkClick r:id="rId2"/>
              </a:rPr>
              <a:t>=</a:t>
            </a:r>
            <a:r>
              <a:rPr lang="en-US" sz="2400" b="1" u="sng" dirty="0" err="1">
                <a:hlinkClick r:id="rId2"/>
              </a:rPr>
              <a:t>bT</a:t>
            </a:r>
            <a:r>
              <a:rPr lang="ru-RU" sz="2400" b="1" u="sng" dirty="0">
                <a:hlinkClick r:id="rId2"/>
              </a:rPr>
              <a:t>6</a:t>
            </a:r>
            <a:r>
              <a:rPr lang="en-US" sz="2400" b="1" u="sng" dirty="0" err="1">
                <a:hlinkClick r:id="rId2"/>
              </a:rPr>
              <a:t>lhyC</a:t>
            </a:r>
            <a:r>
              <a:rPr lang="ru-RU" sz="2400" b="1" u="sng" dirty="0">
                <a:hlinkClick r:id="rId2"/>
              </a:rPr>
              <a:t>79</a:t>
            </a:r>
            <a:r>
              <a:rPr lang="en-US" sz="2400" b="1" u="sng" dirty="0" err="1">
                <a:hlinkClick r:id="rId2"/>
              </a:rPr>
              <a:t>Ws</a:t>
            </a:r>
            <a:endParaRPr lang="ru-RU" sz="2400" b="1" dirty="0"/>
          </a:p>
          <a:p>
            <a:pPr lvl="0"/>
            <a:r>
              <a:rPr lang="ru-RU" sz="2400" b="1" dirty="0"/>
              <a:t>Картинки: </a:t>
            </a:r>
          </a:p>
          <a:p>
            <a:r>
              <a:rPr lang="en-US" sz="2400" b="1" u="sng" dirty="0">
                <a:hlinkClick r:id="rId3"/>
              </a:rPr>
              <a:t>http://fr.listofimages.com</a:t>
            </a:r>
            <a:endParaRPr lang="ru-RU" sz="2400" b="1" dirty="0"/>
          </a:p>
          <a:p>
            <a:r>
              <a:rPr lang="ru-RU" sz="2400" b="1" u="sng" dirty="0">
                <a:hlinkClick r:id="rId4"/>
              </a:rPr>
              <a:t>http://edaizduhovki.ru/</a:t>
            </a:r>
            <a:endParaRPr lang="ru-RU" sz="2400" b="1" dirty="0"/>
          </a:p>
          <a:p>
            <a:r>
              <a:rPr lang="ru-RU" sz="2400" b="1" u="sng" dirty="0">
                <a:hlinkClick r:id="rId5"/>
              </a:rPr>
              <a:t>http://ratatui.org/pervye-blyuda/supy/</a:t>
            </a:r>
            <a:endParaRPr lang="ru-RU" sz="2400" b="1" dirty="0"/>
          </a:p>
          <a:p>
            <a:r>
              <a:rPr lang="ru-RU" sz="2400" b="1" u="sng" dirty="0">
                <a:hlinkClick r:id="rId6"/>
              </a:rPr>
              <a:t>http://obed-doma.com/ovoshhnoj-salat.html</a:t>
            </a:r>
            <a:endParaRPr lang="ru-RU" sz="2400" b="1" dirty="0"/>
          </a:p>
          <a:p>
            <a:r>
              <a:rPr lang="ru-RU" sz="2400" b="1" u="sng" dirty="0">
                <a:hlinkClick r:id="rId7"/>
              </a:rPr>
              <a:t>http://www.aif.ru/oldpictures/201312/2_5_.jpg</a:t>
            </a:r>
            <a:endParaRPr lang="ru-RU" sz="2400" b="1" dirty="0"/>
          </a:p>
          <a:p>
            <a:r>
              <a:rPr lang="ru-RU" sz="2400" b="1" u="sng" dirty="0">
                <a:hlinkClick r:id="rId8"/>
              </a:rPr>
              <a:t>https://ru.wikipedia.org/Павлов,_Иван_Петрович</a:t>
            </a:r>
            <a:endParaRPr lang="ru-RU" sz="2000" b="1" dirty="0"/>
          </a:p>
          <a:p>
            <a:r>
              <a:rPr lang="ru-RU" b="1" dirty="0"/>
              <a:t> 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85800"/>
            <a:ext cx="8640960" cy="1143000"/>
          </a:xfrm>
        </p:spPr>
        <p:txBody>
          <a:bodyPr/>
          <a:lstStyle/>
          <a:p>
            <a:pPr algn="ctr"/>
            <a:r>
              <a:rPr lang="ru-RU" sz="4000" dirty="0"/>
              <a:t>Ссылки на материалы, использованные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56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980728"/>
            <a:ext cx="7478216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4400" dirty="0" smtClean="0"/>
              <a:t>?</a:t>
            </a:r>
            <a:endParaRPr lang="ru-RU" sz="34400" dirty="0"/>
          </a:p>
        </p:txBody>
      </p:sp>
    </p:spTree>
    <p:extLst>
      <p:ext uri="{BB962C8B-B14F-4D97-AF65-F5344CB8AC3E}">
        <p14:creationId xmlns:p14="http://schemas.microsoft.com/office/powerpoint/2010/main" val="3867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21446" cy="5404242"/>
          </a:xfrm>
        </p:spPr>
      </p:pic>
    </p:spTree>
    <p:extLst>
      <p:ext uri="{BB962C8B-B14F-4D97-AF65-F5344CB8AC3E}">
        <p14:creationId xmlns:p14="http://schemas.microsoft.com/office/powerpoint/2010/main" val="38199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" y="620688"/>
            <a:ext cx="887927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8219" y="5791507"/>
            <a:ext cx="293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fr.listofimages.com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9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" y="476672"/>
            <a:ext cx="8708536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39776" y="5939987"/>
            <a:ext cx="271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edaizduhovki.ru/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3236"/>
            <a:ext cx="4391917" cy="272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71876"/>
            <a:ext cx="4500594" cy="281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62" y="476673"/>
            <a:ext cx="4088039" cy="27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Все процессы пищеварения  </a:t>
            </a:r>
            <a:r>
              <a:rPr lang="ru-RU" sz="5400" dirty="0"/>
              <a:t>должны </a:t>
            </a:r>
            <a:r>
              <a:rPr lang="ru-RU" sz="5400" dirty="0" smtClean="0"/>
              <a:t>быть </a:t>
            </a:r>
            <a:r>
              <a:rPr lang="ru-RU" sz="5400" dirty="0"/>
              <a:t>отрегулированными.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8755" y="404664"/>
            <a:ext cx="7832880" cy="1793167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300"/>
              </a:spcAft>
            </a:pPr>
            <a:r>
              <a:rPr lang="ru-RU" dirty="0" smtClean="0"/>
              <a:t>Тема урока</a:t>
            </a:r>
            <a:br>
              <a:rPr lang="ru-RU" dirty="0" smtClean="0"/>
            </a:br>
            <a:r>
              <a:rPr lang="ru-RU" sz="4800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>Регуляция пищеварения</a:t>
            </a:r>
            <a:r>
              <a:rPr lang="ru-RU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i="1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95735" y="306896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43042" y="4429132"/>
            <a:ext cx="7056784" cy="19742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sz="4800" b="1" i="1" dirty="0" smtClean="0"/>
              <a:t>Изучить регуляцию пищеварения, чтобы правильно питаться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973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980728"/>
            <a:ext cx="3744416" cy="720080"/>
          </a:xfrm>
          <a:prstGeom prst="rect">
            <a:avLst/>
          </a:prstGeom>
          <a:solidFill>
            <a:schemeClr val="bg1"/>
          </a:solidFill>
          <a:ln w="73025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регуляция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r>
              <a:rPr lang="ru-RU" dirty="0"/>
              <a:t>                                                   </a:t>
            </a:r>
          </a:p>
          <a:p>
            <a:pPr algn="ctr"/>
            <a:r>
              <a:rPr lang="ru-RU" dirty="0"/>
              <a:t>                                                    Чем контролируется?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5373" y="4144751"/>
            <a:ext cx="1998645" cy="720080"/>
          </a:xfrm>
          <a:prstGeom prst="rect">
            <a:avLst/>
          </a:prstGeom>
          <a:solidFill>
            <a:schemeClr val="bg1"/>
          </a:solidFill>
          <a:ln w="73025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таблицу №1 </a:t>
            </a:r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ЦНС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02898" y="2290529"/>
            <a:ext cx="3744416" cy="720080"/>
          </a:xfrm>
          <a:prstGeom prst="rect">
            <a:avLst/>
          </a:prstGeom>
          <a:solidFill>
            <a:schemeClr val="bg1"/>
          </a:solidFill>
          <a:ln w="73025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гуморальная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r>
              <a:rPr lang="ru-RU" dirty="0"/>
              <a:t>                                                   </a:t>
            </a:r>
          </a:p>
          <a:p>
            <a:pPr algn="ctr"/>
            <a:r>
              <a:rPr lang="ru-RU" dirty="0"/>
              <a:t>                                                    </a:t>
            </a:r>
            <a:r>
              <a:rPr lang="ru-RU" dirty="0" smtClean="0"/>
              <a:t>Чем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14599" y="4144751"/>
            <a:ext cx="280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Чем контролируется?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1147" y="2290529"/>
            <a:ext cx="3744416" cy="720080"/>
          </a:xfrm>
          <a:prstGeom prst="rect">
            <a:avLst/>
          </a:prstGeom>
          <a:solidFill>
            <a:schemeClr val="bg1"/>
          </a:solidFill>
          <a:ln w="73025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нервная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r>
              <a:rPr lang="ru-RU" dirty="0"/>
              <a:t>                            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0151" y="4134744"/>
            <a:ext cx="2888771" cy="1454496"/>
          </a:xfrm>
          <a:prstGeom prst="rect">
            <a:avLst/>
          </a:prstGeom>
          <a:solidFill>
            <a:schemeClr val="bg1"/>
          </a:solidFill>
          <a:ln w="73025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Биологически-активные вещества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dirty="0"/>
              <a:t>                                                   </a:t>
            </a:r>
          </a:p>
          <a:p>
            <a:pPr algn="ctr"/>
            <a:r>
              <a:rPr lang="ru-RU" dirty="0"/>
              <a:t>                                                    Чем контролируется?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23728" y="3023185"/>
            <a:ext cx="0" cy="1111559"/>
          </a:xfrm>
          <a:prstGeom prst="straightConnector1">
            <a:avLst/>
          </a:prstGeom>
          <a:ln w="603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74837" y="1777023"/>
            <a:ext cx="621231" cy="504056"/>
          </a:xfrm>
          <a:prstGeom prst="straightConnector1">
            <a:avLst/>
          </a:prstGeom>
          <a:ln w="603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49415" y="3033192"/>
            <a:ext cx="0" cy="1111559"/>
          </a:xfrm>
          <a:prstGeom prst="straightConnector1">
            <a:avLst/>
          </a:prstGeom>
          <a:ln w="603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22176" y="1786473"/>
            <a:ext cx="629744" cy="485156"/>
          </a:xfrm>
          <a:prstGeom prst="straightConnector1">
            <a:avLst/>
          </a:prstGeom>
          <a:ln w="603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642910" y="1714488"/>
          <a:ext cx="8143932" cy="4770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66"/>
                <a:gridCol w="4071966"/>
              </a:tblGrid>
              <a:tr h="922066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Говядина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4 часа</a:t>
                      </a:r>
                      <a:endParaRPr lang="ru-RU" sz="3600" b="1" dirty="0"/>
                    </a:p>
                  </a:txBody>
                  <a:tcPr/>
                </a:tc>
              </a:tr>
              <a:tr h="922066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Свинина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5,5 – 6 часов</a:t>
                      </a:r>
                      <a:endParaRPr lang="ru-RU" sz="3600" b="1" dirty="0"/>
                    </a:p>
                  </a:txBody>
                  <a:tcPr/>
                </a:tc>
              </a:tr>
              <a:tr h="159151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Семена подсолнечника, тыквы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3 часа</a:t>
                      </a:r>
                      <a:endParaRPr lang="ru-RU" sz="3600" b="1" dirty="0"/>
                    </a:p>
                  </a:txBody>
                  <a:tcPr/>
                </a:tc>
              </a:tr>
              <a:tr h="922066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Молочные продукты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2 часа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0648"/>
            <a:ext cx="8208912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Время переваривания пищи в желудке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1190</TotalTime>
  <Words>279</Words>
  <Application>Microsoft Office PowerPoint</Application>
  <PresentationFormat>Экран (4:3)</PresentationFormat>
  <Paragraphs>83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Регуляция пищеварения </vt:lpstr>
      <vt:lpstr>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Иван Петрович Павлов (1849-1936)</vt:lpstr>
      <vt:lpstr>Презентация PowerPoint</vt:lpstr>
      <vt:lpstr>Условный рефлекс</vt:lpstr>
      <vt:lpstr>СПАСИБО ЗА УРОК!</vt:lpstr>
      <vt:lpstr>Ссылки на материалы, использованные в презентации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Susu</dc:creator>
  <cp:lastModifiedBy>Susu</cp:lastModifiedBy>
  <cp:revision>62</cp:revision>
  <dcterms:created xsi:type="dcterms:W3CDTF">2016-01-10T16:13:20Z</dcterms:created>
  <dcterms:modified xsi:type="dcterms:W3CDTF">2016-02-05T05:58:32Z</dcterms:modified>
</cp:coreProperties>
</file>