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260" r:id="rId2"/>
    <p:sldId id="266" r:id="rId3"/>
    <p:sldId id="282" r:id="rId4"/>
    <p:sldId id="283" r:id="rId5"/>
    <p:sldId id="284" r:id="rId6"/>
    <p:sldId id="294" r:id="rId7"/>
    <p:sldId id="295" r:id="rId8"/>
    <p:sldId id="311" r:id="rId9"/>
    <p:sldId id="305" r:id="rId10"/>
    <p:sldId id="306" r:id="rId11"/>
    <p:sldId id="292" r:id="rId12"/>
    <p:sldId id="307" r:id="rId13"/>
    <p:sldId id="308" r:id="rId14"/>
    <p:sldId id="309" r:id="rId15"/>
    <p:sldId id="313" r:id="rId16"/>
    <p:sldId id="314" r:id="rId17"/>
    <p:sldId id="321" r:id="rId18"/>
    <p:sldId id="315" r:id="rId19"/>
    <p:sldId id="316" r:id="rId20"/>
    <p:sldId id="322" r:id="rId21"/>
    <p:sldId id="317" r:id="rId22"/>
    <p:sldId id="318" r:id="rId23"/>
    <p:sldId id="319" r:id="rId24"/>
    <p:sldId id="320" r:id="rId25"/>
    <p:sldId id="279" r:id="rId26"/>
    <p:sldId id="325" r:id="rId27"/>
    <p:sldId id="323" r:id="rId28"/>
    <p:sldId id="326" r:id="rId29"/>
    <p:sldId id="327" r:id="rId30"/>
    <p:sldId id="331" r:id="rId31"/>
    <p:sldId id="330" r:id="rId32"/>
    <p:sldId id="332" r:id="rId33"/>
    <p:sldId id="338" r:id="rId34"/>
    <p:sldId id="329" r:id="rId35"/>
    <p:sldId id="335" r:id="rId36"/>
    <p:sldId id="336" r:id="rId37"/>
    <p:sldId id="339" r:id="rId38"/>
    <p:sldId id="346" r:id="rId39"/>
    <p:sldId id="347" r:id="rId40"/>
    <p:sldId id="340" r:id="rId41"/>
    <p:sldId id="341" r:id="rId42"/>
    <p:sldId id="342" r:id="rId43"/>
    <p:sldId id="343" r:id="rId44"/>
    <p:sldId id="344" r:id="rId45"/>
    <p:sldId id="351" r:id="rId46"/>
    <p:sldId id="345" r:id="rId47"/>
    <p:sldId id="348" r:id="rId48"/>
    <p:sldId id="349" r:id="rId49"/>
    <p:sldId id="350" r:id="rId50"/>
    <p:sldId id="352" r:id="rId51"/>
    <p:sldId id="257" r:id="rId52"/>
    <p:sldId id="324" r:id="rId53"/>
    <p:sldId id="35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7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B4C6-0010-4481-A463-6E8930EDF40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700B-EEB3-4735-8300-F37746F3C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3DF28-DDE8-4B1D-8228-9A5BB88D20B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gif"/><Relationship Id="rId7" Type="http://schemas.openxmlformats.org/officeDocument/2006/relationships/image" Target="../media/image3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Relationship Id="rId9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Relationship Id="rId9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5/04/18/13215864.png" TargetMode="External"/><Relationship Id="rId13" Type="http://schemas.openxmlformats.org/officeDocument/2006/relationships/hyperlink" Target="http://2.bp.blogspot.com/-nxOIgk5LcOU/UO8On6eZaPI/AAAAAAAAE_U/B-mM-XlDrdM/s1600/image010-727021.jpg" TargetMode="External"/><Relationship Id="rId3" Type="http://schemas.openxmlformats.org/officeDocument/2006/relationships/hyperlink" Target="http://www.calend.ru/img/content_images/i3/3093_or.jpg" TargetMode="External"/><Relationship Id="rId7" Type="http://schemas.openxmlformats.org/officeDocument/2006/relationships/hyperlink" Target="http://rzs.ru/assets/news_photos/original/bf1b686fffb0d29be01b5865efa71d7e.jpg?134915278&#1090;&#1088;&#1072;&#1074;&#1072;" TargetMode="External"/><Relationship Id="rId12" Type="http://schemas.openxmlformats.org/officeDocument/2006/relationships/hyperlink" Target="http://skachatkartinki.ru/img/picture/Jun/07/b32a21c22ced53ec8ca69c2697d32824/norm_5.jpg" TargetMode="External"/><Relationship Id="rId2" Type="http://schemas.openxmlformats.org/officeDocument/2006/relationships/hyperlink" Target="http://shgpi.edu.ru/biblioteka/forum/img/nashi_daty/den-zemli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6506/54833049.4d/0_99ae4_698b60b6_M.jpg" TargetMode="External"/><Relationship Id="rId11" Type="http://schemas.openxmlformats.org/officeDocument/2006/relationships/hyperlink" Target="http://www.desktopwallpapers.org.ua/mini/201111/8312.jpg" TargetMode="External"/><Relationship Id="rId5" Type="http://schemas.openxmlformats.org/officeDocument/2006/relationships/hyperlink" Target="http://pozdravushka.ru/_ph/12/2/739530921.gif?1459274411" TargetMode="External"/><Relationship Id="rId10" Type="http://schemas.openxmlformats.org/officeDocument/2006/relationships/hyperlink" Target="http://img-fotki.yandex.ru/get/6423/16969765.a1/0_6aaa1_25e6c2e9_M.png" TargetMode="External"/><Relationship Id="rId4" Type="http://schemas.openxmlformats.org/officeDocument/2006/relationships/hyperlink" Target="http://slib.ru/images/ecostyle/ekokalendar/22_aprelya.jpg" TargetMode="External"/><Relationship Id="rId9" Type="http://schemas.openxmlformats.org/officeDocument/2006/relationships/hyperlink" Target="http://img-fotki.yandex.ru/get/9804/16969765.21c/0_8e495_79a6e027_M.png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flower.onego.ru/other/campanul/ena_4120.jpg" TargetMode="External"/><Relationship Id="rId13" Type="http://schemas.openxmlformats.org/officeDocument/2006/relationships/hyperlink" Target="http://go3.imgsmail.ru/imgpreview?key=b7d6bd2629bc45a&amp;mb=imgdb_preview_1817" TargetMode="External"/><Relationship Id="rId3" Type="http://schemas.openxmlformats.org/officeDocument/2006/relationships/hyperlink" Target="http://img-fotki.yandex.ru/get/5821/39663434.6a/0_67fdd_959ff84f_orig" TargetMode="External"/><Relationship Id="rId7" Type="http://schemas.openxmlformats.org/officeDocument/2006/relationships/hyperlink" Target="http://honeylake.ru/images/stories/688-2.jpg" TargetMode="External"/><Relationship Id="rId12" Type="http://schemas.openxmlformats.org/officeDocument/2006/relationships/hyperlink" Target="http://www.inmoment.ru/img/properties-dandelion.jpg" TargetMode="External"/><Relationship Id="rId2" Type="http://schemas.openxmlformats.org/officeDocument/2006/relationships/hyperlink" Target="http://img-fotki.yandex.ru/get/6301/39663434.104/0_716d7_3198a911_XL.jpg" TargetMode="External"/><Relationship Id="rId16" Type="http://schemas.openxmlformats.org/officeDocument/2006/relationships/hyperlink" Target="http://widefon.com/_ld/4/s8337736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luxoe.ru/image/informatsiya/ohota/medved.jpg" TargetMode="External"/><Relationship Id="rId11" Type="http://schemas.openxmlformats.org/officeDocument/2006/relationships/hyperlink" Target="http://vershok-koreshok.ru/stat/len/len.jpg" TargetMode="External"/><Relationship Id="rId5" Type="http://schemas.openxmlformats.org/officeDocument/2006/relationships/hyperlink" Target="http://900igr.net/datai/o-zhivotnykh/U-vody.files/0009-020-Letuchaja-mysh.jpg" TargetMode="External"/><Relationship Id="rId15" Type="http://schemas.openxmlformats.org/officeDocument/2006/relationships/hyperlink" Target="http://www.tourpattaya.ru/uploads/posts/2013-12/1387479799_underwaterworldpattaya2.jpg" TargetMode="External"/><Relationship Id="rId10" Type="http://schemas.openxmlformats.org/officeDocument/2006/relationships/hyperlink" Target="http://&#1074;&#1110;&#1076;&#1075;&#1091;&#1082;.&#1091;&#1082;&#1088;/uploads/content/2012/08/0943250aa153daad4357a09fa7210c4d.jpg" TargetMode="External"/><Relationship Id="rId4" Type="http://schemas.openxmlformats.org/officeDocument/2006/relationships/hyperlink" Target="http://img-fotki.yandex.ru/get/4907/39663434.105/0_716ec_d597d61d_L.jpg" TargetMode="External"/><Relationship Id="rId9" Type="http://schemas.openxmlformats.org/officeDocument/2006/relationships/hyperlink" Target="http://img1.liveinternet.ru/images/attach/c/3/75/102/75102309_Masla508.jpg" TargetMode="External"/><Relationship Id="rId14" Type="http://schemas.openxmlformats.org/officeDocument/2006/relationships/hyperlink" Target="http://biodat.ru/vart/animal/1650.jpg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fermer02.ru/uploads/posts/2009-05/1241671469_0_22e53_466eff98_l.jpg" TargetMode="External"/><Relationship Id="rId13" Type="http://schemas.openxmlformats.org/officeDocument/2006/relationships/hyperlink" Target="http://content.foto.mail.ru/mail/ekkkater/_answers/i-71.jpg" TargetMode="External"/><Relationship Id="rId3" Type="http://schemas.openxmlformats.org/officeDocument/2006/relationships/hyperlink" Target="http://www.med.yoops.ru/unitImage/8c9ae07feb53cc81e1ae4f47afa290ede55460d3.jpg" TargetMode="External"/><Relationship Id="rId7" Type="http://schemas.openxmlformats.org/officeDocument/2006/relationships/hyperlink" Target="http://go2.imgsmail.ru/imgpreview?key=2eb28feef55368fe&amp;mb=imgdb_preview_1516" TargetMode="External"/><Relationship Id="rId12" Type="http://schemas.openxmlformats.org/officeDocument/2006/relationships/hyperlink" Target="http://img0.liveinternet.ru/images/attach/c/10/112/308/112308060_4574032_gepard.jpg" TargetMode="External"/><Relationship Id="rId2" Type="http://schemas.openxmlformats.org/officeDocument/2006/relationships/hyperlink" Target="http://icdn.lenta.ru/images/0000/0101/000001013987/pic_135853693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zbukadachi.ru/media/images/muravey.jpeg" TargetMode="External"/><Relationship Id="rId11" Type="http://schemas.openxmlformats.org/officeDocument/2006/relationships/hyperlink" Target="http://forums.goha.ru/__F_Shared/frm_avatar/avatar786124_1.gif" TargetMode="External"/><Relationship Id="rId5" Type="http://schemas.openxmlformats.org/officeDocument/2006/relationships/hyperlink" Target="http://club.foto.ru/gallery/images/photo/2004/06/21/225235.jpg" TargetMode="External"/><Relationship Id="rId15" Type="http://schemas.openxmlformats.org/officeDocument/2006/relationships/hyperlink" Target="http://findfood.ru/attaches/product/riba/ryba-nalim.jpg" TargetMode="External"/><Relationship Id="rId10" Type="http://schemas.openxmlformats.org/officeDocument/2006/relationships/hyperlink" Target="http://www.ru.all.biz/img/ru/catalog/middle/2175879.jpeg" TargetMode="External"/><Relationship Id="rId4" Type="http://schemas.openxmlformats.org/officeDocument/2006/relationships/hyperlink" Target="http://neobychno.com/img/2010/10/riba-luna.jpg" TargetMode="External"/><Relationship Id="rId9" Type="http://schemas.openxmlformats.org/officeDocument/2006/relationships/hyperlink" Target="http://cs315322.vk.me/v315322218/591e/EplakfIQviU.jpg" TargetMode="External"/><Relationship Id="rId14" Type="http://schemas.openxmlformats.org/officeDocument/2006/relationships/hyperlink" Target="http://www.apus.ru/im.xp/049050053048057051054056048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142984"/>
            <a:ext cx="8358246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МКОУ «</a:t>
            </a:r>
            <a:r>
              <a:rPr lang="ru-RU" sz="1800" dirty="0" err="1" smtClean="0"/>
              <a:t>Цунимахинская</a:t>
            </a:r>
            <a:r>
              <a:rPr lang="ru-RU" sz="1800" dirty="0" smtClean="0"/>
              <a:t> </a:t>
            </a:r>
            <a:r>
              <a:rPr lang="en-US" sz="1800" dirty="0" smtClean="0"/>
              <a:t>O</a:t>
            </a:r>
            <a:r>
              <a:rPr lang="ru-RU" sz="1800" dirty="0" smtClean="0"/>
              <a:t>ОШ»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071810"/>
            <a:ext cx="7000924" cy="36433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Викторина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«Знатоки природы»,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посвящённая Дню Земли.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Автор: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    Магомедов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    Муса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    </a:t>
            </a:r>
            <a:r>
              <a:rPr lang="ru-RU" sz="2800" dirty="0" err="1" smtClean="0">
                <a:solidFill>
                  <a:schemeClr val="tx1"/>
                </a:solidFill>
              </a:rPr>
              <a:t>Идрисович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    Учитель биологии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Цуни-2017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00240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214282" y="0"/>
            <a:ext cx="8786874" cy="2500306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Гирлянды белых маленьких колокольчиков висят весной между большими остроконечными листьями. А летом на месте цветков –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красная ягода. Но не бери её в рот – она ядовита.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857620" y="2500306"/>
            <a:ext cx="4078678" cy="2714644"/>
          </a:xfrm>
          <a:prstGeom prst="wedgeEllipseCallout">
            <a:avLst>
              <a:gd name="adj1" fmla="val -51031"/>
              <a:gd name="adj2" fmla="val 4613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ландыш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572008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8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72972" y="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indasad.ru/images/stories/dopolnitelnoe_menu/lekarstvennye_rastenia/yadovit-rast-landysh/yadovit-rast-landysh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628" y="2714620"/>
            <a:ext cx="1698878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000240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2428868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высокое растение с яркими цветами можно увидеть на опушках, полянах, вырубках. У него 2 имени. Одно из них дано растению за то, что из его листьев можно приготовить напиток, похожий на чай.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714744" y="2428868"/>
            <a:ext cx="4292992" cy="2714644"/>
          </a:xfrm>
          <a:prstGeom prst="wedgeEllipseCallout">
            <a:avLst>
              <a:gd name="adj1" fmla="val -47191"/>
              <a:gd name="adj2" fmla="val 36508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Иван-чай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indasad.ru/images/stories/dopolnitelnoe_menu/lekarstvennye_rastenia/ivan-chaj-primenenie-svojstv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628" y="2643182"/>
            <a:ext cx="1725844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92880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235743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Вся поляна покрыта голубыми, синими, розовыми цветами. Все чуть склонили головки, и, кажется: вот пробежит ветерок, и над поляной послышится тихий серебристый перезвон.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71868" y="2500306"/>
            <a:ext cx="4071966" cy="2928958"/>
          </a:xfrm>
          <a:prstGeom prst="wedgeEllipseCallout">
            <a:avLst>
              <a:gd name="adj1" fmla="val -47424"/>
              <a:gd name="adj2" fmla="val 43296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колокольчики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4572008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flower.onego.ru/other/campanul/ena_412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9124" y="2786058"/>
            <a:ext cx="2357454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92880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2500306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Раньше считали, что растение это вооружено длинными и острыми колючками для того, чтобы отпугивать чертей. Сейчас в чертей никто не верит, а название закрепилось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929058" y="2500306"/>
            <a:ext cx="4071966" cy="2714644"/>
          </a:xfrm>
          <a:prstGeom prst="wedgeEllipseCallout">
            <a:avLst>
              <a:gd name="adj1" fmla="val -53301"/>
              <a:gd name="adj2" fmla="val 3856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чертополох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433800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img1.liveinternet.ru/images/attach/c/3/75/102/75102309_Masla50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29190" y="2786058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736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785926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Какое дерево в средней полосе России цветёт последним в году?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286116" y="1785926"/>
            <a:ext cx="4572032" cy="2857520"/>
          </a:xfrm>
          <a:prstGeom prst="wedgeEllipseCallout">
            <a:avLst>
              <a:gd name="adj1" fmla="val -37948"/>
              <a:gd name="adj2" fmla="val 5602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липа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8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xn--b1accz8b1g.xn--j1amh/uploads/content/2012/08/0943250aa153daad4357a09fa7210c4d.jpg"/>
          <p:cNvPicPr>
            <a:picLocks noChangeAspect="1" noChangeArrowheads="1"/>
          </p:cNvPicPr>
          <p:nvPr/>
        </p:nvPicPr>
        <p:blipFill>
          <a:blip r:embed="rId9" cstate="email"/>
          <a:srcRect t="11250" b="9999"/>
          <a:stretch>
            <a:fillRect/>
          </a:stretch>
        </p:blipFill>
        <p:spPr bwMode="auto">
          <a:xfrm>
            <a:off x="4143372" y="2143116"/>
            <a:ext cx="2742839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785926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Богиня любви Афродита упала, исцарапалась о …. О каком растении сложена легенда?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643306" y="2000240"/>
            <a:ext cx="4286280" cy="2664000"/>
          </a:xfrm>
          <a:prstGeom prst="wedgeEllipseCallout">
            <a:avLst>
              <a:gd name="adj1" fmla="val -46418"/>
              <a:gd name="adj2" fmla="val 5405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шиповник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4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florets.ru/_upload/articles/rosa-canina-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6" y="2357430"/>
            <a:ext cx="2680228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785926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растение замачивают, мнут, режут, бьют. Что это за растение?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643306" y="2000240"/>
            <a:ext cx="4150116" cy="2952000"/>
          </a:xfrm>
          <a:prstGeom prst="wedgeEllipseCallout">
            <a:avLst>
              <a:gd name="adj1" fmla="val -48435"/>
              <a:gd name="adj2" fmla="val 4664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лён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4214818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4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vershok-koreshok.ru/stat/len/len.jpg"/>
          <p:cNvPicPr>
            <a:picLocks noChangeAspect="1" noChangeArrowheads="1"/>
          </p:cNvPicPr>
          <p:nvPr/>
        </p:nvPicPr>
        <p:blipFill>
          <a:blip r:embed="rId9" cstate="email"/>
          <a:srcRect l="5362" t="3544" r="6155" b="4324"/>
          <a:stretch>
            <a:fillRect/>
          </a:stretch>
        </p:blipFill>
        <p:spPr bwMode="auto">
          <a:xfrm>
            <a:off x="4286248" y="2428868"/>
            <a:ext cx="2741536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142844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Цветок, лысеющий на ветру?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643306" y="1428736"/>
            <a:ext cx="5078810" cy="2988000"/>
          </a:xfrm>
          <a:prstGeom prst="wedgeEllipseCallout">
            <a:avLst>
              <a:gd name="adj1" fmla="val -45364"/>
              <a:gd name="adj2" fmla="val 5599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одуванчик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4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www.inmoment.ru/img/properties-dandelion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4876" y="1785926"/>
            <a:ext cx="2888878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857364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0"/>
            <a:ext cx="8501122" cy="1571612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Королева на цветочной клумбе?</a:t>
            </a:r>
          </a:p>
          <a:p>
            <a:pPr lvl="0" algn="ctr"/>
            <a:r>
              <a:rPr lang="ru-RU" sz="3200" dirty="0" smtClean="0"/>
              <a:t>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786182" y="1857364"/>
            <a:ext cx="4214842" cy="2857520"/>
          </a:xfrm>
          <a:prstGeom prst="wedgeEllipseCallout">
            <a:avLst>
              <a:gd name="adj1" fmla="val -47111"/>
              <a:gd name="adj2" fmla="val 46708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роза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4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go3.imgsmail.ru/imgpreview?key=b7d6bd2629bc45a&amp;mb=imgdb_preview_181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4876" y="2214554"/>
            <a:ext cx="2225784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736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214282" y="0"/>
            <a:ext cx="8786874" cy="1857364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Из какого дерева делают спички?</a:t>
            </a:r>
            <a:endParaRPr lang="ru-RU" sz="32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4143372" y="1928802"/>
            <a:ext cx="4007240" cy="3143272"/>
          </a:xfrm>
          <a:prstGeom prst="wedgeEllipseCallout">
            <a:avLst>
              <a:gd name="adj1" fmla="val -58769"/>
              <a:gd name="adj2" fmla="val 3693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Из осины.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4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72972" y="142852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ckc22.ru/d/208476/d/862582006_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2214554"/>
            <a:ext cx="20664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57167"/>
            <a:ext cx="5357850" cy="7858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Первый тур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58" name="Picture 18" descr="http://img-fotki.yandex.ru/get/6506/54833049.4d/0_99ae4_698b60b6_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000500"/>
            <a:ext cx="2438400" cy="2857500"/>
          </a:xfrm>
          <a:prstGeom prst="rect">
            <a:avLst/>
          </a:prstGeom>
          <a:noFill/>
        </p:spPr>
      </p:pic>
      <p:pic>
        <p:nvPicPr>
          <p:cNvPr id="10284" name="Picture 44" descr="http://rzs.ru/assets/news_photos/original/bf1b686fffb0d29be01b5865efa71d7e.jpg?13491527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1714488"/>
            <a:ext cx="4825915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2" name="AutoShape 2" descr="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дет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4214818"/>
            <a:ext cx="2246400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57167"/>
            <a:ext cx="5357850" cy="7858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Третий тур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14546" y="1714488"/>
            <a:ext cx="5429288" cy="2286016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В мире животных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362" name="AutoShape 2" descr="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8" name="AutoShape 14" descr="http://i028.radikal.ru/1103/e5/ca30985d9c6b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62" name="AutoShape 18" descr="http://img-fotki.yandex.ru/get/4907/39663434.102/0_71650_e74d8d11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64" name="Picture 20" descr="http://img-fotki.yandex.ru/get/6301/39663434.104/0_716d7_3198a91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643314"/>
            <a:ext cx="3840000" cy="2880000"/>
          </a:xfrm>
          <a:prstGeom prst="rect">
            <a:avLst/>
          </a:prstGeom>
          <a:noFill/>
        </p:spPr>
      </p:pic>
      <p:pic>
        <p:nvPicPr>
          <p:cNvPr id="57366" name="Picture 22" descr="http://img-fotki.yandex.ru/get/5821/39663434.6a/0_67fdd_959ff84f_ori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000504"/>
            <a:ext cx="2153570" cy="24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зверь спит всю зиму вниз головой?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000364" y="1785926"/>
            <a:ext cx="4864496" cy="2500330"/>
          </a:xfrm>
          <a:prstGeom prst="wedgeEllipseCallout">
            <a:avLst>
              <a:gd name="adj1" fmla="val -32817"/>
              <a:gd name="adj2" fmla="val 6387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летучая мышь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4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900igr.net/datai/o-zhivotnykh/U-vody.files/0009-020-Letuchaja-mysh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4810" y="2000240"/>
            <a:ext cx="2432174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3116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2285992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животные, в отличие от других хищников, питаются не только мясом: они едят траву и ягоды.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71868" y="2285992"/>
            <a:ext cx="4429156" cy="2736000"/>
          </a:xfrm>
          <a:prstGeom prst="wedgeEllipseCallout">
            <a:avLst>
              <a:gd name="adj1" fmla="val -44575"/>
              <a:gd name="adj2" fmla="val 43833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бурые медведи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4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gluxoe.ru/image/informatsiya/ohota/medved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6" y="2643182"/>
            <a:ext cx="2850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Кого называют хозяином полярного края?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714744" y="1714488"/>
            <a:ext cx="4150116" cy="2357454"/>
          </a:xfrm>
          <a:prstGeom prst="wedgeEllipseCallout">
            <a:avLst>
              <a:gd name="adj1" fmla="val -45294"/>
              <a:gd name="adj2" fmla="val 69288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белого медведя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4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go1.imgsmail.ru/imgpreview?key=11c8eb6ae8485c0b&amp;mb=imgdb_preview_5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2071678"/>
            <a:ext cx="259405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какого домашнего животного зубы растут всю жизнь?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71868" y="1785926"/>
            <a:ext cx="4292992" cy="2786082"/>
          </a:xfrm>
          <a:prstGeom prst="wedgeEllipseCallout">
            <a:avLst>
              <a:gd name="adj1" fmla="val -43730"/>
              <a:gd name="adj2" fmla="val 51423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у кроликов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4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www.ua.all.biz/img/ua/catalog/small/532111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2071678"/>
            <a:ext cx="2215382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чего состоит горб у верблюда?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786182" y="1500174"/>
            <a:ext cx="3935802" cy="2714644"/>
          </a:xfrm>
          <a:prstGeom prst="wedgeEllipseCallout">
            <a:avLst>
              <a:gd name="adj1" fmla="val -46890"/>
              <a:gd name="adj2" fmla="val 6194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из жира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sp>
        <p:nvSpPr>
          <p:cNvPr id="11266" name="AutoShape 2" descr="https://43.img.avito.st/140x105/16873694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43.img.avito.st/140x105/16873694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43.img.avito.st/140x105/16873694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43.img.avito.st/140x105/16873694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43.img.avito.st/140x105/16873694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http://hitagro.ru/wp-content/uploads/2015/01/verblud03-200x200.jpg.pagespeed.ce.GaRNt8soQ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1785926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ноги у жирафа длиннее, передние или задние?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643306" y="1571612"/>
            <a:ext cx="3714776" cy="2857520"/>
          </a:xfrm>
          <a:prstGeom prst="wedgeEllipseCallout">
            <a:avLst>
              <a:gd name="adj1" fmla="val -44525"/>
              <a:gd name="adj2" fmla="val 5690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передние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http://www.nbtc.ru/int.php?gtpe=bqabuqo/img117634-857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1857364"/>
            <a:ext cx="1767968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57167"/>
            <a:ext cx="5357850" cy="7858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Четвёртый  тур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14546" y="2143116"/>
            <a:ext cx="5429288" cy="1357322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 мире птиц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362" name="AutoShape 2" descr="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8" name="AutoShape 14" descr="http://i028.radikal.ru/1103/e5/ca30985d9c6b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62" name="AutoShape 18" descr="http://img-fotki.yandex.ru/get/4907/39663434.102/0_71650_e74d8d11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0" name="Picture 2" descr="http://img-fotki.yandex.ru/get/4907/39663434.105/0_716ec_d597d61d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200400"/>
            <a:ext cx="4026000" cy="3168000"/>
          </a:xfrm>
          <a:prstGeom prst="rect">
            <a:avLst/>
          </a:prstGeom>
          <a:noFill/>
        </p:spPr>
      </p:pic>
      <p:pic>
        <p:nvPicPr>
          <p:cNvPr id="58372" name="Picture 4" descr="http://img-fotki.yandex.ru/get/6302/39663434.104/0_716d4_c66973e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71876"/>
            <a:ext cx="3315180" cy="24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птицы не садятся ни на воду, ни на землю, ни на ветки? </a:t>
            </a:r>
          </a:p>
          <a:p>
            <a:pPr lvl="0" algn="ctr"/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929058" y="1428736"/>
            <a:ext cx="4500594" cy="3060000"/>
          </a:xfrm>
          <a:prstGeom prst="wedgeEllipseCallout">
            <a:avLst>
              <a:gd name="adj1" fmla="val -50232"/>
              <a:gd name="adj2" fmla="val 5299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стрижи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http://www.apus.ru/im.xp/049050053048055049054050055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3504" y="1714488"/>
            <a:ext cx="1887840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Она бывает и белой, и чёрной. Что это за птица?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3752"/>
              <a:gd name="adj2" fmla="val 5599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лебедь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://zooeco.com/Im2/Cygnus%20atratus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1857364"/>
            <a:ext cx="2870883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21429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какой стране и в каком году отмечали первый день Земли?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428860" y="1714488"/>
            <a:ext cx="5436000" cy="2340000"/>
          </a:xfrm>
          <a:prstGeom prst="wedgeEllipseCallout">
            <a:avLst>
              <a:gd name="adj1" fmla="val -23987"/>
              <a:gd name="adj2" fmla="val 7178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22 апреля 197</a:t>
            </a:r>
            <a:r>
              <a:rPr lang="en-US" sz="3200" dirty="0" smtClean="0">
                <a:solidFill>
                  <a:schemeClr val="tx1"/>
                </a:solidFill>
              </a:rPr>
              <a:t>1</a:t>
            </a:r>
            <a:r>
              <a:rPr lang="ru-RU" sz="3200" dirty="0" smtClean="0">
                <a:solidFill>
                  <a:schemeClr val="tx1"/>
                </a:solidFill>
              </a:rPr>
              <a:t> года в Америке.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72972" y="500042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Переворачивают ли птицы яйца в гнезде?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428992" y="1428736"/>
            <a:ext cx="5436000" cy="3214710"/>
          </a:xfrm>
          <a:prstGeom prst="wedgeEllipseCallout">
            <a:avLst>
              <a:gd name="adj1" fmla="val -42280"/>
              <a:gd name="adj2" fmla="val 5005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Да. Для того, чтобы они прогрелись со всех сторон.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zverushca.ru/wp-content/uploads/2012/03/gnezdo-ovsyanki-na-zeml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6" y="1857364"/>
            <a:ext cx="35719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Есть ли у скворца своя песня?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3331"/>
              <a:gd name="adj2" fmla="val 5791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Нет. Он подражает другим птицам.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biodat.ru/vart/animal/165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1928802"/>
            <a:ext cx="321471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Какая птица бегает под водой?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2911"/>
              <a:gd name="adj2" fmla="val 5599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оляпка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orldbirds.ru/images/stories/olypk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1928802"/>
            <a:ext cx="2857500" cy="206692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57167"/>
            <a:ext cx="5357850" cy="7858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Пятый тур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14546" y="1714488"/>
            <a:ext cx="5429288" cy="2071702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В подводном мире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362" name="AutoShape 2" descr="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8" name="AutoShape 14" descr="http://i028.radikal.ru/1103/e5/ca30985d9c6b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62" name="AutoShape 18" descr="http://img-fotki.yandex.ru/get/4907/39663434.102/0_71650_e74d8d11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://www.tourpattaya.ru/uploads/posts/2013-12/1387479799_underwaterworldpattay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4214818"/>
            <a:ext cx="3176469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://www.nastol.com.ua/mini/201303/434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214818"/>
            <a:ext cx="2899999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714488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Какая рыба европейских рек по праву может быть названа вечной путешественницей?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857364"/>
            <a:ext cx="5436000" cy="2487934"/>
          </a:xfrm>
          <a:prstGeom prst="wedgeEllipseCallout">
            <a:avLst>
              <a:gd name="adj1" fmla="val -44383"/>
              <a:gd name="adj2" fmla="val 5982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угорь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tvoyrebenok.ru/images/animals/96.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2214554"/>
            <a:ext cx="3215625" cy="17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928802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Морское животное, которое пытается говорить с человеком?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786182" y="1928802"/>
            <a:ext cx="4643470" cy="3000396"/>
          </a:xfrm>
          <a:prstGeom prst="wedgeEllipseCallout">
            <a:avLst>
              <a:gd name="adj1" fmla="val -49167"/>
              <a:gd name="adj2" fmla="val 4111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дельфин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idefon.com/_ld/4/s8337736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0562" y="2428868"/>
            <a:ext cx="3225600" cy="20160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Какая рыба в наших водах вьёт гнездо?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3143272"/>
          </a:xfrm>
          <a:prstGeom prst="wedgeEllipseCallout">
            <a:avLst>
              <a:gd name="adj1" fmla="val -44172"/>
              <a:gd name="adj2" fmla="val 51614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колюшка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icdn.lenta.ru/images/0000/0101/000001013987/pic_135853693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1857364"/>
            <a:ext cx="3024000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Какая рыба, живущая в реках, без чешуи?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708000" y="1428736"/>
            <a:ext cx="5436000" cy="2988000"/>
          </a:xfrm>
          <a:prstGeom prst="wedgeEllipseCallout">
            <a:avLst>
              <a:gd name="adj1" fmla="val -41860"/>
              <a:gd name="adj2" fmla="val 5370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сом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www.med.yoops.ru/unitImage/8c9ae07feb53cc81e1ae4f47afa290ede55460d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86380" y="1857364"/>
            <a:ext cx="2193749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Овальная выноска 17"/>
          <p:cNvSpPr/>
          <p:nvPr/>
        </p:nvSpPr>
        <p:spPr>
          <a:xfrm>
            <a:off x="3708000" y="1428736"/>
            <a:ext cx="5436000" cy="2988000"/>
          </a:xfrm>
          <a:prstGeom prst="wedgeEllipseCallout">
            <a:avLst>
              <a:gd name="adj1" fmla="val -41860"/>
              <a:gd name="adj2" fmla="val 5370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налим</a:t>
            </a:r>
          </a:p>
        </p:txBody>
      </p:sp>
      <p:pic>
        <p:nvPicPr>
          <p:cNvPr id="19" name="Picture 2" descr="http://findfood.ru/attaches/product/riba/ryba-nalim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2066" y="1714488"/>
            <a:ext cx="234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рыбы носят название небесных светил?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71868" y="1428736"/>
            <a:ext cx="5436000" cy="3357586"/>
          </a:xfrm>
          <a:prstGeom prst="wedgeEllipseCallout">
            <a:avLst>
              <a:gd name="adj1" fmla="val -43542"/>
              <a:gd name="adj2" fmla="val 45138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луна-рыба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neobychno.com/img/2010/10/riba-lun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3504" y="1785926"/>
            <a:ext cx="257176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Овальная выноска 17"/>
          <p:cNvSpPr/>
          <p:nvPr/>
        </p:nvSpPr>
        <p:spPr>
          <a:xfrm>
            <a:off x="3571868" y="1428736"/>
            <a:ext cx="5436000" cy="3357586"/>
          </a:xfrm>
          <a:prstGeom prst="wedgeEllipseCallout">
            <a:avLst>
              <a:gd name="adj1" fmla="val -43542"/>
              <a:gd name="adj2" fmla="val 45138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рыба-солнце</a:t>
            </a:r>
          </a:p>
        </p:txBody>
      </p:sp>
      <p:pic>
        <p:nvPicPr>
          <p:cNvPr id="19" name="Picture 4" descr="http://club.foto.ru/gallery/images/photo/2004/06/21/22523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7752" y="2000240"/>
            <a:ext cx="312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57167"/>
            <a:ext cx="5357850" cy="7858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Шестой тур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14546" y="1643050"/>
            <a:ext cx="5429288" cy="2000264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В мире насекомых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362" name="AutoShape 2" descr="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8" name="AutoShape 14" descr="http://i028.radikal.ru/1103/e5/ca30985d9c6b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62" name="AutoShape 18" descr="http://img-fotki.yandex.ru/get/4907/39663434.102/0_71650_e74d8d11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://azbukadachi.ru/media/images/muravey.jpeg"/>
          <p:cNvPicPr>
            <a:picLocks noChangeAspect="1" noChangeArrowheads="1"/>
          </p:cNvPicPr>
          <p:nvPr/>
        </p:nvPicPr>
        <p:blipFill>
          <a:blip r:embed="rId2" cstate="email"/>
          <a:srcRect l="2061" r="3121"/>
          <a:stretch>
            <a:fillRect/>
          </a:stretch>
        </p:blipFill>
        <p:spPr bwMode="auto">
          <a:xfrm>
            <a:off x="571472" y="4000504"/>
            <a:ext cx="3286148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imxo.in.ua/storage/cache/f0/4f/f04f5ec949ce0a8c1e2f97cc0954f8d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929066"/>
            <a:ext cx="2736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Admin\Рабочий стол\Новая папка\76440507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857628"/>
            <a:ext cx="1674000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какого года отмечают День Земли в России?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357422" y="2000240"/>
            <a:ext cx="5436000" cy="2198248"/>
          </a:xfrm>
          <a:prstGeom prst="wedgeEllipseCallout">
            <a:avLst>
              <a:gd name="adj1" fmla="val -22936"/>
              <a:gd name="adj2" fmla="val 7237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С 1992 года.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Их называют слугами земли. Кто они?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2280"/>
              <a:gd name="adj2" fmla="val 5484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дождевые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черви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fermer02.ru/uploads/posts/2009-05/1241671469_0_22e53_466eff98_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6" y="1928802"/>
            <a:ext cx="3767431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находится орган вкуса у бабочки?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4172"/>
              <a:gd name="adj2" fmla="val 5638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на лапках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cs315322.vk.me/v315322218/591e/EplakfIQviU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1857364"/>
            <a:ext cx="3048000" cy="2162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Нелюбимая всеми бабочка?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3542"/>
              <a:gd name="adj2" fmla="val 5293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моль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mamaschool.ru/wp-content/uploads/2012/09/bogongMoth-150x1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1785926"/>
            <a:ext cx="2744999" cy="21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Какое насекомое носит название крупного зверя?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3331"/>
              <a:gd name="adj2" fmla="val 5638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жук-носорог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ru.all.biz/img/ru/catalog/middle/2175879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4" y="2000240"/>
            <a:ext cx="2672163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Какое насекомое носит название месяца?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3962"/>
              <a:gd name="adj2" fmla="val 5523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майский жук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forums.goha.ru/__F_Shared/frm_avatar/avatar786124_1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6" y="1643050"/>
            <a:ext cx="2214578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57167"/>
            <a:ext cx="5357850" cy="7858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Седьмой тур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14546" y="1643050"/>
            <a:ext cx="5429288" cy="2071702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Самые, самые, самые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362" name="AutoShape 2" descr="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8" name="AutoShape 14" descr="http://i028.radikal.ru/1103/e5/ca30985d9c6b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62" name="AutoShape 18" descr="http://img-fotki.yandex.ru/get/4907/39663434.102/0_71650_e74d8d11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://zoofayna.ru/wp-content/uploads/2011/06/barsu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929066"/>
            <a:ext cx="285750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2" name="Picture 8" descr="http://2.bp.blogspot.com/-nxOIgk5LcOU/UO8On6eZaPI/AAAAAAAAE_U/B-mM-XlDrdM/s1600/image010-727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3929066"/>
            <a:ext cx="2922519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142844" y="142852"/>
            <a:ext cx="8858312" cy="1189148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Самое высокое животное?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2490"/>
              <a:gd name="adj2" fmla="val 5676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жираф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nbtc.ru/int.php?gtpe=bqabuqo/img117634-857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6" y="1785926"/>
            <a:ext cx="188022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Самый быстрый хищник на Земле?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3752"/>
              <a:gd name="adj2" fmla="val 5752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гепард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img0.liveinternet.ru/images/attach/c/10/112/308/112308060_4574032_gepard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2000240"/>
            <a:ext cx="31432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Самая маленькая птица в нашей стране?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2490"/>
              <a:gd name="adj2" fmla="val 5676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королёк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Королек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1857364"/>
            <a:ext cx="2834299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Самый крупный морской рак? 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2280"/>
              <a:gd name="adj2" fmla="val 5791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омар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apus.ru/im.xp/04905005304805705105405604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1857364"/>
            <a:ext cx="2983428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Какому заповеднику в 2016 году исполняется 100 лет?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428860" y="1714488"/>
            <a:ext cx="5076000" cy="2198248"/>
          </a:xfrm>
          <a:prstGeom prst="wedgeEllipseCallout">
            <a:avLst>
              <a:gd name="adj1" fmla="val -21959"/>
              <a:gd name="adj2" fmla="val 7757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Баргузинскому заповеднику.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3320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Самая крупная рыба в мире?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428736"/>
            <a:ext cx="5436000" cy="2988000"/>
          </a:xfrm>
          <a:prstGeom prst="wedgeEllipseCallout">
            <a:avLst>
              <a:gd name="adj1" fmla="val -42911"/>
              <a:gd name="adj2" fmla="val 5867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китовая акула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5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6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egypttravel.su/images/content/akula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1857364"/>
            <a:ext cx="2838450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143932" cy="564360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Титульный слайд -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http://shgpi.edu.ru/biblioteka/forum/img/nashi_daty/den-zemli.png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http://www.calend.ru/img/content_images/i3/3093_or.jpg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День Земли -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http://slib.ru/images/ecostyle/ekokalendar/22_aprelya.jpg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5"/>
              </a:rPr>
              <a:t>http://pozdravushka.ru/_ph/12/2/739530921.gif?1459274411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Глобус - </a:t>
            </a:r>
            <a:r>
              <a:rPr lang="en-US" sz="1600" dirty="0" smtClean="0">
                <a:solidFill>
                  <a:schemeClr val="tx1"/>
                </a:solidFill>
                <a:hlinkClick r:id="rId6"/>
              </a:rPr>
              <a:t>http://img-fotki.yandex.ru/get/6506/54833049.4d/0_99ae4_698b60b6_M.jpg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Сова </a:t>
            </a:r>
            <a:r>
              <a:rPr lang="en-US" sz="1600" dirty="0" smtClean="0">
                <a:solidFill>
                  <a:schemeClr val="tx1"/>
                </a:solidFill>
                <a:hlinkClick r:id="rId7"/>
              </a:rPr>
              <a:t>http://rzs.ru/assets/news_photos/original/bf1b686fffb0d29be01b5865efa71d7e.jpg?134915278</a:t>
            </a:r>
            <a:r>
              <a:rPr lang="ru-RU" sz="1600" dirty="0" smtClean="0">
                <a:solidFill>
                  <a:schemeClr val="tx1"/>
                </a:solidFill>
                <a:hlinkClick r:id="rId7"/>
              </a:rPr>
              <a:t>трава</a:t>
            </a:r>
            <a:r>
              <a:rPr lang="ru-RU" sz="1600" dirty="0" smtClean="0">
                <a:solidFill>
                  <a:schemeClr val="tx1"/>
                </a:solidFill>
              </a:rPr>
              <a:t> -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http://www.playcast.ru/uploads/2015/04/18/13215864.png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Дети вокруг земного шара - </a:t>
            </a:r>
            <a:r>
              <a:rPr lang="en-US" sz="1600" dirty="0" smtClean="0">
                <a:solidFill>
                  <a:schemeClr val="tx1"/>
                </a:solidFill>
                <a:hlinkClick r:id="rId9"/>
              </a:rPr>
              <a:t>http://img-fotki.yandex.ru/get/9804/16969765.21c/0_8e495_79a6e027_M.png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Девочка- </a:t>
            </a:r>
            <a:r>
              <a:rPr lang="en-US" sz="1600" dirty="0" smtClean="0">
                <a:solidFill>
                  <a:schemeClr val="tx1"/>
                </a:solidFill>
                <a:hlinkClick r:id="rId10"/>
              </a:rPr>
              <a:t>http://img-fotki.yandex.ru/get/6423/16969765.a1/0_6aaa1_25e6c2e9_M.png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Растения - </a:t>
            </a:r>
            <a:r>
              <a:rPr lang="en-US" sz="1600" dirty="0" smtClean="0">
                <a:solidFill>
                  <a:schemeClr val="tx1"/>
                </a:solidFill>
                <a:hlinkClick r:id="rId11"/>
              </a:rPr>
              <a:t>http://www.desktopwallpapers.org.ua/mini/201111/8312.jpg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12"/>
              </a:rPr>
              <a:t>http://skachatkartinki.ru/img/picture/Jun/07/b32a21c22ced53ec8ca69c2697d32824/norm_5.jpg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Секвойя- </a:t>
            </a:r>
            <a:r>
              <a:rPr lang="en-US" sz="1600" dirty="0" smtClean="0">
                <a:solidFill>
                  <a:schemeClr val="tx1"/>
                </a:solidFill>
                <a:hlinkClick r:id="rId13"/>
              </a:rPr>
              <a:t>http://2.bp.blogspot.com/-nxOIgk5LcOU/UO8On6eZaPI/AAAAAAAAE_U/B-mM-XlDrdM/s1600/image010-727021.jpg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286808" cy="521497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Кошка с собакой - </a:t>
            </a:r>
            <a:r>
              <a:rPr lang="en-US" sz="1900" dirty="0" smtClean="0">
                <a:solidFill>
                  <a:schemeClr val="tx1"/>
                </a:solidFill>
                <a:hlinkClick r:id="rId2"/>
              </a:rPr>
              <a:t>http://img-fotki.yandex.ru/get/6301/39663434.104/0_716d7_3198a911_XL.jpg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Кошка -</a:t>
            </a:r>
          </a:p>
          <a:p>
            <a:pPr algn="l"/>
            <a:r>
              <a:rPr lang="en-US" sz="1900" dirty="0" smtClean="0">
                <a:solidFill>
                  <a:schemeClr val="tx1"/>
                </a:solidFill>
                <a:hlinkClick r:id="rId3"/>
              </a:rPr>
              <a:t>http://img-fotki.yandex.ru/get/5821/39663434.6a/0_67fdd_959ff84f_orig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Лебеди - 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hlinkClick r:id="rId4"/>
              </a:rPr>
              <a:t>http://img-fotki.yandex.ru/get/4907/39663434.105/0_716ec_d597d61d_L.jpg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Летучая мышь - </a:t>
            </a:r>
          </a:p>
          <a:p>
            <a:pPr algn="l"/>
            <a:r>
              <a:rPr lang="en-US" sz="1900" dirty="0" smtClean="0">
                <a:solidFill>
                  <a:schemeClr val="tx1"/>
                </a:solidFill>
                <a:hlinkClick r:id="rId5"/>
              </a:rPr>
              <a:t>http://900igr.net/datai/o-zhivotnykh/U-vody.files/0009-020-Letuchaja-mysh.jpg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Медведь-  </a:t>
            </a:r>
            <a:r>
              <a:rPr lang="en-US" sz="1900" dirty="0" smtClean="0">
                <a:solidFill>
                  <a:schemeClr val="tx1"/>
                </a:solidFill>
                <a:hlinkClick r:id="rId6"/>
              </a:rPr>
              <a:t>http://www.gluxoe.ru/image/informatsiya/ohota/medved.jpg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Мать и мачеха-  </a:t>
            </a:r>
            <a:r>
              <a:rPr lang="en-US" sz="1900" dirty="0" smtClean="0">
                <a:solidFill>
                  <a:schemeClr val="tx1"/>
                </a:solidFill>
                <a:hlinkClick r:id="rId7"/>
              </a:rPr>
              <a:t>http://honeylake.ru/images/stories/688-2.jpg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Колокольчики </a:t>
            </a:r>
            <a:r>
              <a:rPr lang="en-US" sz="1900" dirty="0" smtClean="0">
                <a:solidFill>
                  <a:schemeClr val="tx1"/>
                </a:solidFill>
                <a:hlinkClick r:id="rId8"/>
              </a:rPr>
              <a:t>http://flower.onego.ru/other/campanul/ena_4120.jpg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Чертополох </a:t>
            </a:r>
            <a:r>
              <a:rPr lang="en-US" sz="1900" dirty="0" smtClean="0">
                <a:solidFill>
                  <a:schemeClr val="tx1"/>
                </a:solidFill>
                <a:hlinkClick r:id="rId9"/>
              </a:rPr>
              <a:t>http://img1.liveinternet.ru/images/attach/c/3/75/102/75102309_Masla508.jpg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Липа   </a:t>
            </a:r>
            <a:r>
              <a:rPr lang="en-US" sz="1900" dirty="0" smtClean="0">
                <a:solidFill>
                  <a:schemeClr val="tx1"/>
                </a:solidFill>
                <a:hlinkClick r:id="rId10"/>
              </a:rPr>
              <a:t>http://xn--b1accz8b1g.</a:t>
            </a:r>
            <a:r>
              <a:rPr lang="ru-RU" sz="1900" dirty="0" err="1" smtClean="0">
                <a:solidFill>
                  <a:schemeClr val="tx1"/>
                </a:solidFill>
                <a:hlinkClick r:id="rId10"/>
              </a:rPr>
              <a:t>укр</a:t>
            </a:r>
            <a:r>
              <a:rPr lang="ru-RU" sz="1900" dirty="0" smtClean="0">
                <a:solidFill>
                  <a:schemeClr val="tx1"/>
                </a:solidFill>
                <a:hlinkClick r:id="rId10"/>
              </a:rPr>
              <a:t>/</a:t>
            </a:r>
            <a:r>
              <a:rPr lang="en-US" sz="1900" dirty="0" smtClean="0">
                <a:solidFill>
                  <a:schemeClr val="tx1"/>
                </a:solidFill>
                <a:hlinkClick r:id="rId10"/>
              </a:rPr>
              <a:t>uploads/content/2012/08/0943250aa153daad4357a09fa7210c4d.jpg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Лён -  </a:t>
            </a:r>
            <a:r>
              <a:rPr lang="en-US" sz="1900" dirty="0" smtClean="0">
                <a:solidFill>
                  <a:schemeClr val="tx1"/>
                </a:solidFill>
                <a:hlinkClick r:id="rId11"/>
              </a:rPr>
              <a:t>http://vershok-koreshok.ru/stat/len/len.jpg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Одуванчик - </a:t>
            </a:r>
            <a:r>
              <a:rPr lang="en-US" sz="1900" dirty="0" smtClean="0">
                <a:solidFill>
                  <a:schemeClr val="tx1"/>
                </a:solidFill>
                <a:hlinkClick r:id="rId12"/>
              </a:rPr>
              <a:t>http://www.inmoment.ru/img/properties-dandelion.jpg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Роза - </a:t>
            </a:r>
          </a:p>
          <a:p>
            <a:pPr algn="l"/>
            <a:r>
              <a:rPr lang="en-US" sz="1900" dirty="0" smtClean="0">
                <a:solidFill>
                  <a:schemeClr val="tx1"/>
                </a:solidFill>
                <a:hlinkClick r:id="rId13"/>
              </a:rPr>
              <a:t>http://go3.imgsmail.ru/imgpreview?key=b7d6bd2629bc45a&amp;mb=imgdb_preview_1817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Скворец - </a:t>
            </a:r>
            <a:r>
              <a:rPr lang="en-US" sz="1900" dirty="0" smtClean="0">
                <a:solidFill>
                  <a:schemeClr val="tx1"/>
                </a:solidFill>
                <a:hlinkClick r:id="rId14"/>
              </a:rPr>
              <a:t>http://biodat.ru/vart/animal/1650.jpg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В подводном мире - </a:t>
            </a:r>
            <a:r>
              <a:rPr lang="en-US" sz="1900" dirty="0" smtClean="0">
                <a:solidFill>
                  <a:schemeClr val="tx1"/>
                </a:solidFill>
                <a:hlinkClick r:id="rId15"/>
              </a:rPr>
              <a:t>http://www.tourpattaya.ru/uploads/posts/2013-12/1387479799_underwaterworldpattaya2.jpg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Дельфин - </a:t>
            </a:r>
            <a:r>
              <a:rPr lang="en-US" sz="1900" dirty="0" smtClean="0">
                <a:solidFill>
                  <a:schemeClr val="tx1"/>
                </a:solidFill>
                <a:hlinkClick r:id="rId16"/>
              </a:rPr>
              <a:t>http://widefon.com/_ld/4/s83377360.jpg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                    </a:t>
            </a:r>
            <a:r>
              <a:rPr lang="ru-RU" sz="1900" dirty="0" smtClean="0"/>
              <a:t>                                                   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00108"/>
            <a:ext cx="8358246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Рыба колюшка -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http://icdn.lenta.ru/images/0000/0101/000001013987/pic_1358536935.jpg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Сом -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http://www.med.yoops.ru/unitImage/8c9ae07feb53cc81e1ae4f47afa290ede55460d3.jpg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Луна-рыба - 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http://neobychno.com/img/2010/10/riba-luna.jpg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Рыба-солнце -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5"/>
              </a:rPr>
              <a:t>http://club.foto.ru/gallery/images/photo/2004/06/21/225235.jpg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Муравей - </a:t>
            </a:r>
            <a:r>
              <a:rPr lang="en-US" sz="1600" dirty="0" smtClean="0">
                <a:solidFill>
                  <a:schemeClr val="tx1"/>
                </a:solidFill>
                <a:hlinkClick r:id="rId6"/>
              </a:rPr>
              <a:t>http://azbukadachi.ru/media/images/muravey.jpeg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Божья коровка -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7"/>
              </a:rPr>
              <a:t>http://go2.imgsmail.ru/imgpreview?key=2eb28feef55368fe&amp;mb=imgdb_preview_1516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Дождевой червь -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http://fermer02.ru/up</a:t>
            </a:r>
            <a:r>
              <a:rPr lang="en-US" sz="1600" dirty="0" smtClean="0">
                <a:hlinkClick r:id="rId8"/>
              </a:rPr>
              <a:t>loads/posts/2009-05/1241671469_0_22e53_466eff98_l.jpg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Бабочка -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9"/>
              </a:rPr>
              <a:t>http://cs315322.vk.me/v315322218/591e/EplakfIQviU.jpg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Жук-носорог - </a:t>
            </a:r>
            <a:r>
              <a:rPr lang="en-US" sz="1600" dirty="0" smtClean="0">
                <a:solidFill>
                  <a:schemeClr val="tx1"/>
                </a:solidFill>
                <a:hlinkClick r:id="rId10"/>
              </a:rPr>
              <a:t>http://www.ru.all.biz/img/ru/catalog/middle/2175879.jpeg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Майский жук - </a:t>
            </a:r>
            <a:r>
              <a:rPr lang="en-US" sz="1600" dirty="0" smtClean="0">
                <a:solidFill>
                  <a:schemeClr val="tx1"/>
                </a:solidFill>
                <a:hlinkClick r:id="rId11"/>
              </a:rPr>
              <a:t>http://forums.goha.ru/__F_Shared/frm_avatar/avatar786124_1.gif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Гепард -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12"/>
              </a:rPr>
              <a:t>http://img0.liveinternet.ru/images/attach/c/10/112/308/112308060_4574032_gepard.jpg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Колибри-пчёлка - </a:t>
            </a:r>
            <a:r>
              <a:rPr lang="en-US" sz="1600" dirty="0" smtClean="0">
                <a:solidFill>
                  <a:schemeClr val="tx1"/>
                </a:solidFill>
                <a:hlinkClick r:id="rId13"/>
              </a:rPr>
              <a:t>http://content.foto.mail.ru/mail/ekkkater/_answers/i-71.jpg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Омар - </a:t>
            </a:r>
            <a:r>
              <a:rPr lang="en-US" sz="1600" dirty="0" smtClean="0">
                <a:solidFill>
                  <a:schemeClr val="tx1"/>
                </a:solidFill>
                <a:hlinkClick r:id="rId14"/>
              </a:rPr>
              <a:t>http://www.apus.ru/im.xp/049050053048057051054056048.jpg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Налим - </a:t>
            </a:r>
            <a:r>
              <a:rPr lang="en-US" sz="1600" dirty="0" smtClean="0">
                <a:solidFill>
                  <a:schemeClr val="tx1"/>
                </a:solidFill>
                <a:hlinkClick r:id="rId15"/>
              </a:rPr>
              <a:t>http://findfood.ru/attaches/product/riba/ryba-nalim.jpg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643050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001156" cy="1785926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отмечают Международный день белого медведя?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428860" y="2071678"/>
            <a:ext cx="5004000" cy="2160000"/>
          </a:xfrm>
          <a:prstGeom prst="wedgeEllipseCallout">
            <a:avLst>
              <a:gd name="adj1" fmla="val -21747"/>
              <a:gd name="adj2" fmla="val 70438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27 февраля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142852"/>
            <a:ext cx="9001156" cy="1142984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отмечают День леса?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714612" y="1285860"/>
            <a:ext cx="5929354" cy="3286148"/>
          </a:xfrm>
          <a:prstGeom prst="wedgeEllipseCallout">
            <a:avLst>
              <a:gd name="adj1" fmla="val -30837"/>
              <a:gd name="adj2" fmla="val 52453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20 марта во всем мире отмечают Всемирный день всеобщей защиты лесов или Международный день леса.</a:t>
            </a: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7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57167"/>
            <a:ext cx="5357850" cy="7858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Второй тур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14546" y="2143116"/>
            <a:ext cx="5429288" cy="1357322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 мире растений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362" name="AutoShape 2" descr="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Documents and Settings\Admin\Рабочий стол\Новая папка\2a-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714620"/>
            <a:ext cx="659998" cy="684000"/>
          </a:xfrm>
          <a:prstGeom prst="rect">
            <a:avLst/>
          </a:prstGeom>
          <a:noFill/>
        </p:spPr>
      </p:pic>
      <p:pic>
        <p:nvPicPr>
          <p:cNvPr id="27650" name="Picture 2" descr="http://www.desktopwallpapers.org.ua/mini/201111/83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4071942"/>
            <a:ext cx="27622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http://skachatkartinki.ru/img/picture/Jun/07/b32a21c22ced53ec8ca69c2697d32824/norm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4071942"/>
            <a:ext cx="3041998" cy="18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\104213139_letayuschaya_korovka_anim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14818"/>
            <a:ext cx="120545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357430"/>
            <a:ext cx="1428750" cy="1362075"/>
          </a:xfrm>
          <a:prstGeom prst="rect">
            <a:avLst/>
          </a:prstGeom>
          <a:noFill/>
        </p:spPr>
      </p:pic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0"/>
            <a:ext cx="9144000" cy="2571744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Верхняя сторона листьев этих растений холодная, как злая мачеха в сказке, а нижняя – тёплая, как родная мать. Как называется это растение?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643306" y="2571744"/>
            <a:ext cx="4507306" cy="2928958"/>
          </a:xfrm>
          <a:prstGeom prst="wedgeEllipseCallout">
            <a:avLst>
              <a:gd name="adj1" fmla="val -51586"/>
              <a:gd name="adj2" fmla="val 29623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tx1"/>
                </a:solidFill>
              </a:rPr>
              <a:t>Мать</a:t>
            </a:r>
            <a:r>
              <a:rPr lang="en-US" sz="3200" dirty="0" smtClean="0">
                <a:solidFill>
                  <a:schemeClr val="tx1"/>
                </a:solidFill>
              </a:rPr>
              <a:t>-</a:t>
            </a:r>
            <a:r>
              <a:rPr lang="ru-RU" sz="3200" dirty="0" smtClean="0">
                <a:solidFill>
                  <a:schemeClr val="tx1"/>
                </a:solidFill>
              </a:rPr>
              <a:t>и</a:t>
            </a:r>
            <a:r>
              <a:rPr lang="en-US" sz="3200" dirty="0" smtClean="0">
                <a:solidFill>
                  <a:schemeClr val="tx1"/>
                </a:solidFill>
              </a:rPr>
              <a:t>-</a:t>
            </a:r>
            <a:r>
              <a:rPr lang="ru-RU" sz="3200" dirty="0" smtClean="0">
                <a:solidFill>
                  <a:schemeClr val="tx1"/>
                </a:solidFill>
              </a:rPr>
              <a:t> мачеха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134304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9144000" cy="190500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423/16969765.a1/0_6aaa1_25e6c2e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4338000"/>
            <a:ext cx="1512000" cy="2520000"/>
          </a:xfrm>
          <a:prstGeom prst="rect">
            <a:avLst/>
          </a:prstGeom>
          <a:noFill/>
        </p:spPr>
      </p:pic>
      <p:pic>
        <p:nvPicPr>
          <p:cNvPr id="15" name="Picture 26" descr="де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6640" y="4786322"/>
            <a:ext cx="2127360" cy="2304000"/>
          </a:xfrm>
          <a:prstGeom prst="rect">
            <a:avLst/>
          </a:prstGeom>
          <a:noFill/>
        </p:spPr>
      </p:pic>
      <p:pic>
        <p:nvPicPr>
          <p:cNvPr id="16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5214950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15" descr="solnishk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571480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honeylake.ru/images/stories/688-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2857496"/>
            <a:ext cx="2643206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904</Words>
  <Application>Microsoft Office PowerPoint</Application>
  <PresentationFormat>Экран (4:3)</PresentationFormat>
  <Paragraphs>179</Paragraphs>
  <Slides>53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Arial</vt:lpstr>
      <vt:lpstr>Calibri</vt:lpstr>
      <vt:lpstr>Тема Office</vt:lpstr>
      <vt:lpstr>МКОУ «Цунимахинская OОШ»</vt:lpstr>
      <vt:lpstr>Первый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Второй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Третий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Четвёртый 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Пятый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Шестой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Седьмой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  <vt:lpstr>Интернет-ресурсы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125</cp:revision>
  <dcterms:created xsi:type="dcterms:W3CDTF">2016-03-29T17:28:22Z</dcterms:created>
  <dcterms:modified xsi:type="dcterms:W3CDTF">2017-03-20T07:49:10Z</dcterms:modified>
</cp:coreProperties>
</file>