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55"/>
  </p:handoutMasterIdLst>
  <p:sldIdLst>
    <p:sldId id="260" r:id="rId2"/>
    <p:sldId id="266" r:id="rId3"/>
    <p:sldId id="282" r:id="rId4"/>
    <p:sldId id="283" r:id="rId5"/>
    <p:sldId id="284" r:id="rId6"/>
    <p:sldId id="294" r:id="rId7"/>
    <p:sldId id="295" r:id="rId8"/>
    <p:sldId id="311" r:id="rId9"/>
    <p:sldId id="305" r:id="rId10"/>
    <p:sldId id="306" r:id="rId11"/>
    <p:sldId id="292" r:id="rId12"/>
    <p:sldId id="307" r:id="rId13"/>
    <p:sldId id="308" r:id="rId14"/>
    <p:sldId id="309" r:id="rId15"/>
    <p:sldId id="313" r:id="rId16"/>
    <p:sldId id="314" r:id="rId17"/>
    <p:sldId id="321" r:id="rId18"/>
    <p:sldId id="315" r:id="rId19"/>
    <p:sldId id="316" r:id="rId20"/>
    <p:sldId id="322" r:id="rId21"/>
    <p:sldId id="317" r:id="rId22"/>
    <p:sldId id="318" r:id="rId23"/>
    <p:sldId id="319" r:id="rId24"/>
    <p:sldId id="320" r:id="rId25"/>
    <p:sldId id="279" r:id="rId26"/>
    <p:sldId id="325" r:id="rId27"/>
    <p:sldId id="323" r:id="rId28"/>
    <p:sldId id="326" r:id="rId29"/>
    <p:sldId id="327" r:id="rId30"/>
    <p:sldId id="331" r:id="rId31"/>
    <p:sldId id="330" r:id="rId32"/>
    <p:sldId id="332" r:id="rId33"/>
    <p:sldId id="338" r:id="rId34"/>
    <p:sldId id="329" r:id="rId35"/>
    <p:sldId id="335" r:id="rId36"/>
    <p:sldId id="336" r:id="rId37"/>
    <p:sldId id="339" r:id="rId38"/>
    <p:sldId id="346" r:id="rId39"/>
    <p:sldId id="347" r:id="rId40"/>
    <p:sldId id="340" r:id="rId41"/>
    <p:sldId id="341" r:id="rId42"/>
    <p:sldId id="342" r:id="rId43"/>
    <p:sldId id="343" r:id="rId44"/>
    <p:sldId id="344" r:id="rId45"/>
    <p:sldId id="351" r:id="rId46"/>
    <p:sldId id="345" r:id="rId47"/>
    <p:sldId id="348" r:id="rId48"/>
    <p:sldId id="349" r:id="rId49"/>
    <p:sldId id="350" r:id="rId50"/>
    <p:sldId id="352" r:id="rId51"/>
    <p:sldId id="257" r:id="rId52"/>
    <p:sldId id="324" r:id="rId53"/>
    <p:sldId id="355" r:id="rId5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1758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01B4C6-0010-4481-A463-6E8930EDF40D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09700B-EEB3-4735-8300-F37746F3CD7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3DF28-DDE8-4B1D-8228-9A5BB88D20B6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F8BB-F657-4942-99E5-004D054FDE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3DF28-DDE8-4B1D-8228-9A5BB88D20B6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F8BB-F657-4942-99E5-004D054FDE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3DF28-DDE8-4B1D-8228-9A5BB88D20B6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F8BB-F657-4942-99E5-004D054FDE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3DF28-DDE8-4B1D-8228-9A5BB88D20B6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F8BB-F657-4942-99E5-004D054FDE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3DF28-DDE8-4B1D-8228-9A5BB88D20B6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F8BB-F657-4942-99E5-004D054FDE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3DF28-DDE8-4B1D-8228-9A5BB88D20B6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F8BB-F657-4942-99E5-004D054FDE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3DF28-DDE8-4B1D-8228-9A5BB88D20B6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F8BB-F657-4942-99E5-004D054FDE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3DF28-DDE8-4B1D-8228-9A5BB88D20B6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F8BB-F657-4942-99E5-004D054FDE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3DF28-DDE8-4B1D-8228-9A5BB88D20B6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F8BB-F657-4942-99E5-004D054FDE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3DF28-DDE8-4B1D-8228-9A5BB88D20B6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F8BB-F657-4942-99E5-004D054FDE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3DF28-DDE8-4B1D-8228-9A5BB88D20B6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F8BB-F657-4942-99E5-004D054FDE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73DF28-DDE8-4B1D-8228-9A5BB88D20B6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75F8BB-F657-4942-99E5-004D054FDE4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gif"/><Relationship Id="rId7" Type="http://schemas.openxmlformats.org/officeDocument/2006/relationships/image" Target="../media/image10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Relationship Id="rId9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gif"/><Relationship Id="rId7" Type="http://schemas.openxmlformats.org/officeDocument/2006/relationships/image" Target="../media/image10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Relationship Id="rId9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gif"/><Relationship Id="rId7" Type="http://schemas.openxmlformats.org/officeDocument/2006/relationships/image" Target="../media/image10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Relationship Id="rId9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gif"/><Relationship Id="rId7" Type="http://schemas.openxmlformats.org/officeDocument/2006/relationships/image" Target="../media/image10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Relationship Id="rId9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gif"/><Relationship Id="rId7" Type="http://schemas.openxmlformats.org/officeDocument/2006/relationships/image" Target="../media/image10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Relationship Id="rId9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gif"/><Relationship Id="rId7" Type="http://schemas.openxmlformats.org/officeDocument/2006/relationships/image" Target="../media/image10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Relationship Id="rId9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gif"/><Relationship Id="rId7" Type="http://schemas.openxmlformats.org/officeDocument/2006/relationships/image" Target="../media/image10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Relationship Id="rId9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gif"/><Relationship Id="rId7" Type="http://schemas.openxmlformats.org/officeDocument/2006/relationships/image" Target="../media/image10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Relationship Id="rId9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gif"/><Relationship Id="rId7" Type="http://schemas.openxmlformats.org/officeDocument/2006/relationships/image" Target="../media/image10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Relationship Id="rId9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gif"/><Relationship Id="rId7" Type="http://schemas.openxmlformats.org/officeDocument/2006/relationships/image" Target="../media/image10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Relationship Id="rId9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gif"/><Relationship Id="rId7" Type="http://schemas.openxmlformats.org/officeDocument/2006/relationships/image" Target="../media/image10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Relationship Id="rId9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gif"/><Relationship Id="rId7" Type="http://schemas.openxmlformats.org/officeDocument/2006/relationships/image" Target="../media/image10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Relationship Id="rId9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gif"/><Relationship Id="rId7" Type="http://schemas.openxmlformats.org/officeDocument/2006/relationships/image" Target="../media/image10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Relationship Id="rId9" Type="http://schemas.openxmlformats.org/officeDocument/2006/relationships/image" Target="../media/image30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gif"/><Relationship Id="rId7" Type="http://schemas.openxmlformats.org/officeDocument/2006/relationships/image" Target="../media/image10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Relationship Id="rId9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gif"/><Relationship Id="rId7" Type="http://schemas.openxmlformats.org/officeDocument/2006/relationships/image" Target="../media/image32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gi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7.gif"/><Relationship Id="rId7" Type="http://schemas.openxmlformats.org/officeDocument/2006/relationships/image" Target="../media/image11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7.gif"/><Relationship Id="rId7" Type="http://schemas.openxmlformats.org/officeDocument/2006/relationships/image" Target="../media/image11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gi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7.gif"/><Relationship Id="rId7" Type="http://schemas.openxmlformats.org/officeDocument/2006/relationships/image" Target="../media/image11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gif"/><Relationship Id="rId7" Type="http://schemas.openxmlformats.org/officeDocument/2006/relationships/image" Target="../media/image10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7.gif"/><Relationship Id="rId7" Type="http://schemas.openxmlformats.org/officeDocument/2006/relationships/image" Target="../media/image11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gi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7.gif"/><Relationship Id="rId7" Type="http://schemas.openxmlformats.org/officeDocument/2006/relationships/image" Target="../media/image11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gi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7.gif"/><Relationship Id="rId7" Type="http://schemas.openxmlformats.org/officeDocument/2006/relationships/image" Target="../media/image11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7.gif"/><Relationship Id="rId7" Type="http://schemas.openxmlformats.org/officeDocument/2006/relationships/image" Target="../media/image11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gi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7.gif"/><Relationship Id="rId7" Type="http://schemas.openxmlformats.org/officeDocument/2006/relationships/image" Target="../media/image11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gi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7.gif"/><Relationship Id="rId7" Type="http://schemas.openxmlformats.org/officeDocument/2006/relationships/image" Target="../media/image11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gi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7.gif"/><Relationship Id="rId7" Type="http://schemas.openxmlformats.org/officeDocument/2006/relationships/image" Target="../media/image11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gif"/><Relationship Id="rId9" Type="http://schemas.openxmlformats.org/officeDocument/2006/relationships/image" Target="../media/image47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7.gif"/><Relationship Id="rId7" Type="http://schemas.openxmlformats.org/officeDocument/2006/relationships/image" Target="../media/image11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gif"/><Relationship Id="rId9" Type="http://schemas.openxmlformats.org/officeDocument/2006/relationships/image" Target="../media/image4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gif"/><Relationship Id="rId7" Type="http://schemas.openxmlformats.org/officeDocument/2006/relationships/image" Target="../media/image10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7.gif"/><Relationship Id="rId7" Type="http://schemas.openxmlformats.org/officeDocument/2006/relationships/image" Target="../media/image11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gi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7.gif"/><Relationship Id="rId7" Type="http://schemas.openxmlformats.org/officeDocument/2006/relationships/image" Target="../media/image11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gi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7.gif"/><Relationship Id="rId7" Type="http://schemas.openxmlformats.org/officeDocument/2006/relationships/image" Target="../media/image11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gi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7.gif"/><Relationship Id="rId7" Type="http://schemas.openxmlformats.org/officeDocument/2006/relationships/image" Target="../media/image11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gi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7.gif"/><Relationship Id="rId7" Type="http://schemas.openxmlformats.org/officeDocument/2006/relationships/image" Target="../media/image11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gi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7.gif"/><Relationship Id="rId7" Type="http://schemas.openxmlformats.org/officeDocument/2006/relationships/image" Target="../media/image11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gi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7.gif"/><Relationship Id="rId7" Type="http://schemas.openxmlformats.org/officeDocument/2006/relationships/image" Target="../media/image11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gif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7.gif"/><Relationship Id="rId7" Type="http://schemas.openxmlformats.org/officeDocument/2006/relationships/image" Target="../media/image11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gif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7.gif"/><Relationship Id="rId7" Type="http://schemas.openxmlformats.org/officeDocument/2006/relationships/image" Target="../media/image11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gif"/><Relationship Id="rId7" Type="http://schemas.openxmlformats.org/officeDocument/2006/relationships/image" Target="../media/image10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7.gif"/><Relationship Id="rId7" Type="http://schemas.openxmlformats.org/officeDocument/2006/relationships/image" Target="../media/image11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gif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laycast.ru/uploads/2015/04/18/13215864.png" TargetMode="External"/><Relationship Id="rId13" Type="http://schemas.openxmlformats.org/officeDocument/2006/relationships/hyperlink" Target="http://2.bp.blogspot.com/-nxOIgk5LcOU/UO8On6eZaPI/AAAAAAAAE_U/B-mM-XlDrdM/s1600/image010-727021.jpg" TargetMode="External"/><Relationship Id="rId3" Type="http://schemas.openxmlformats.org/officeDocument/2006/relationships/hyperlink" Target="http://www.calend.ru/img/content_images/i3/3093_or.jpg" TargetMode="External"/><Relationship Id="rId7" Type="http://schemas.openxmlformats.org/officeDocument/2006/relationships/hyperlink" Target="http://rzs.ru/assets/news_photos/original/bf1b686fffb0d29be01b5865efa71d7e.jpg?134915278&#1090;&#1088;&#1072;&#1074;&#1072;" TargetMode="External"/><Relationship Id="rId12" Type="http://schemas.openxmlformats.org/officeDocument/2006/relationships/hyperlink" Target="http://skachatkartinki.ru/img/picture/Jun/07/b32a21c22ced53ec8ca69c2697d32824/norm_5.jpg" TargetMode="External"/><Relationship Id="rId2" Type="http://schemas.openxmlformats.org/officeDocument/2006/relationships/hyperlink" Target="http://shgpi.edu.ru/biblioteka/forum/img/nashi_daty/den-zemli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img-fotki.yandex.ru/get/6506/54833049.4d/0_99ae4_698b60b6_M.jpg" TargetMode="External"/><Relationship Id="rId11" Type="http://schemas.openxmlformats.org/officeDocument/2006/relationships/hyperlink" Target="http://www.desktopwallpapers.org.ua/mini/201111/8312.jpg" TargetMode="External"/><Relationship Id="rId5" Type="http://schemas.openxmlformats.org/officeDocument/2006/relationships/hyperlink" Target="http://pozdravushka.ru/_ph/12/2/739530921.gif?1459274411" TargetMode="External"/><Relationship Id="rId10" Type="http://schemas.openxmlformats.org/officeDocument/2006/relationships/hyperlink" Target="http://img-fotki.yandex.ru/get/6423/16969765.a1/0_6aaa1_25e6c2e9_M.png" TargetMode="External"/><Relationship Id="rId4" Type="http://schemas.openxmlformats.org/officeDocument/2006/relationships/hyperlink" Target="http://slib.ru/images/ecostyle/ekokalendar/22_aprelya.jpg" TargetMode="External"/><Relationship Id="rId9" Type="http://schemas.openxmlformats.org/officeDocument/2006/relationships/hyperlink" Target="http://img-fotki.yandex.ru/get/9804/16969765.21c/0_8e495_79a6e027_M.png" TargetMode="Externa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hyperlink" Target="http://flower.onego.ru/other/campanul/ena_4120.jpg" TargetMode="External"/><Relationship Id="rId13" Type="http://schemas.openxmlformats.org/officeDocument/2006/relationships/hyperlink" Target="http://go3.imgsmail.ru/imgpreview?key=b7d6bd2629bc45a&amp;mb=imgdb_preview_1817" TargetMode="External"/><Relationship Id="rId3" Type="http://schemas.openxmlformats.org/officeDocument/2006/relationships/hyperlink" Target="http://img-fotki.yandex.ru/get/5821/39663434.6a/0_67fdd_959ff84f_orig" TargetMode="External"/><Relationship Id="rId7" Type="http://schemas.openxmlformats.org/officeDocument/2006/relationships/hyperlink" Target="http://honeylake.ru/images/stories/688-2.jpg" TargetMode="External"/><Relationship Id="rId12" Type="http://schemas.openxmlformats.org/officeDocument/2006/relationships/hyperlink" Target="http://www.inmoment.ru/img/properties-dandelion.jpg" TargetMode="External"/><Relationship Id="rId2" Type="http://schemas.openxmlformats.org/officeDocument/2006/relationships/hyperlink" Target="http://img-fotki.yandex.ru/get/6301/39663434.104/0_716d7_3198a911_XL.jpg" TargetMode="External"/><Relationship Id="rId16" Type="http://schemas.openxmlformats.org/officeDocument/2006/relationships/hyperlink" Target="http://widefon.com/_ld/4/s83377360.jp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gluxoe.ru/image/informatsiya/ohota/medved.jpg" TargetMode="External"/><Relationship Id="rId11" Type="http://schemas.openxmlformats.org/officeDocument/2006/relationships/hyperlink" Target="http://vershok-koreshok.ru/stat/len/len.jpg" TargetMode="External"/><Relationship Id="rId5" Type="http://schemas.openxmlformats.org/officeDocument/2006/relationships/hyperlink" Target="http://900igr.net/datai/o-zhivotnykh/U-vody.files/0009-020-Letuchaja-mysh.jpg" TargetMode="External"/><Relationship Id="rId15" Type="http://schemas.openxmlformats.org/officeDocument/2006/relationships/hyperlink" Target="http://www.tourpattaya.ru/uploads/posts/2013-12/1387479799_underwaterworldpattaya2.jpg" TargetMode="External"/><Relationship Id="rId10" Type="http://schemas.openxmlformats.org/officeDocument/2006/relationships/hyperlink" Target="http://&#1074;&#1110;&#1076;&#1075;&#1091;&#1082;.&#1091;&#1082;&#1088;/uploads/content/2012/08/0943250aa153daad4357a09fa7210c4d.jpg" TargetMode="External"/><Relationship Id="rId4" Type="http://schemas.openxmlformats.org/officeDocument/2006/relationships/hyperlink" Target="http://img-fotki.yandex.ru/get/4907/39663434.105/0_716ec_d597d61d_L.jpg" TargetMode="External"/><Relationship Id="rId9" Type="http://schemas.openxmlformats.org/officeDocument/2006/relationships/hyperlink" Target="http://img1.liveinternet.ru/images/attach/c/3/75/102/75102309_Masla508.jpg" TargetMode="External"/><Relationship Id="rId14" Type="http://schemas.openxmlformats.org/officeDocument/2006/relationships/hyperlink" Target="http://biodat.ru/vart/animal/1650.jpg" TargetMode="Externa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hyperlink" Target="http://fermer02.ru/uploads/posts/2009-05/1241671469_0_22e53_466eff98_l.jpg" TargetMode="External"/><Relationship Id="rId13" Type="http://schemas.openxmlformats.org/officeDocument/2006/relationships/hyperlink" Target="http://content.foto.mail.ru/mail/ekkkater/_answers/i-71.jpg" TargetMode="External"/><Relationship Id="rId3" Type="http://schemas.openxmlformats.org/officeDocument/2006/relationships/hyperlink" Target="http://www.med.yoops.ru/unitImage/8c9ae07feb53cc81e1ae4f47afa290ede55460d3.jpg" TargetMode="External"/><Relationship Id="rId7" Type="http://schemas.openxmlformats.org/officeDocument/2006/relationships/hyperlink" Target="http://go2.imgsmail.ru/imgpreview?key=2eb28feef55368fe&amp;mb=imgdb_preview_1516" TargetMode="External"/><Relationship Id="rId12" Type="http://schemas.openxmlformats.org/officeDocument/2006/relationships/hyperlink" Target="http://img0.liveinternet.ru/images/attach/c/10/112/308/112308060_4574032_gepard.jpg" TargetMode="External"/><Relationship Id="rId2" Type="http://schemas.openxmlformats.org/officeDocument/2006/relationships/hyperlink" Target="http://icdn.lenta.ru/images/0000/0101/000001013987/pic_1358536935.jp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azbukadachi.ru/media/images/muravey.jpeg" TargetMode="External"/><Relationship Id="rId11" Type="http://schemas.openxmlformats.org/officeDocument/2006/relationships/hyperlink" Target="http://forums.goha.ru/__F_Shared/frm_avatar/avatar786124_1.gif" TargetMode="External"/><Relationship Id="rId5" Type="http://schemas.openxmlformats.org/officeDocument/2006/relationships/hyperlink" Target="http://club.foto.ru/gallery/images/photo/2004/06/21/225235.jpg" TargetMode="External"/><Relationship Id="rId15" Type="http://schemas.openxmlformats.org/officeDocument/2006/relationships/hyperlink" Target="http://findfood.ru/attaches/product/riba/ryba-nalim.jpg" TargetMode="External"/><Relationship Id="rId10" Type="http://schemas.openxmlformats.org/officeDocument/2006/relationships/hyperlink" Target="http://www.ru.all.biz/img/ru/catalog/middle/2175879.jpeg" TargetMode="External"/><Relationship Id="rId4" Type="http://schemas.openxmlformats.org/officeDocument/2006/relationships/hyperlink" Target="http://neobychno.com/img/2010/10/riba-luna.jpg" TargetMode="External"/><Relationship Id="rId9" Type="http://schemas.openxmlformats.org/officeDocument/2006/relationships/hyperlink" Target="http://cs315322.vk.me/v315322218/591e/EplakfIQviU.jpg" TargetMode="External"/><Relationship Id="rId14" Type="http://schemas.openxmlformats.org/officeDocument/2006/relationships/hyperlink" Target="http://www.apus.ru/im.xp/049050053048057051054056048.jpg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gif"/><Relationship Id="rId7" Type="http://schemas.openxmlformats.org/officeDocument/2006/relationships/image" Target="../media/image10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gif"/><Relationship Id="rId7" Type="http://schemas.openxmlformats.org/officeDocument/2006/relationships/image" Target="../media/image10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gif"/><Relationship Id="rId7" Type="http://schemas.openxmlformats.org/officeDocument/2006/relationships/image" Target="../media/image10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1142984"/>
            <a:ext cx="8358246" cy="428628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МКОУ «</a:t>
            </a:r>
            <a:r>
              <a:rPr lang="ru-RU" sz="1800" dirty="0" err="1" smtClean="0"/>
              <a:t>Цунимахинская</a:t>
            </a:r>
            <a:r>
              <a:rPr lang="ru-RU" sz="1800" dirty="0" smtClean="0"/>
              <a:t> </a:t>
            </a:r>
            <a:r>
              <a:rPr lang="en-US" sz="1800" dirty="0" smtClean="0"/>
              <a:t>O</a:t>
            </a:r>
            <a:r>
              <a:rPr lang="ru-RU" sz="1800" dirty="0" smtClean="0"/>
              <a:t>ОШ»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414" y="3071810"/>
            <a:ext cx="7000924" cy="364333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Викторина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«Знатоки природы»,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посвящённая Дню Земли.</a:t>
            </a:r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pPr algn="r"/>
            <a:r>
              <a:rPr lang="ru-RU" sz="2800" dirty="0" smtClean="0">
                <a:solidFill>
                  <a:schemeClr val="tx1"/>
                </a:solidFill>
              </a:rPr>
              <a:t>Автор: 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</a:rPr>
              <a:t>                                                                     Магомедов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</a:rPr>
              <a:t>                                                                     Муса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</a:rPr>
              <a:t>                                                                     </a:t>
            </a:r>
            <a:r>
              <a:rPr lang="ru-RU" sz="2800" dirty="0" err="1" smtClean="0">
                <a:solidFill>
                  <a:schemeClr val="tx1"/>
                </a:solidFill>
              </a:rPr>
              <a:t>Идрисович</a:t>
            </a:r>
            <a:r>
              <a:rPr lang="ru-RU" sz="2800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</a:rPr>
              <a:t>                                                                     Учитель биологии</a:t>
            </a:r>
          </a:p>
          <a:p>
            <a:r>
              <a:rPr lang="ru-RU" sz="2800" smtClean="0">
                <a:solidFill>
                  <a:schemeClr val="tx1"/>
                </a:solidFill>
              </a:rPr>
              <a:t>Цуни-2017</a:t>
            </a:r>
            <a:endParaRPr lang="ru-RU" sz="28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2000240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214282" y="0"/>
            <a:ext cx="8786874" cy="2500306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Гирлянды белых маленьких колокольчиков висят весной между большими остроконечными листьями. А летом на месте цветков –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красная ягода. Но не бери её в рот – она ядовита. 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857620" y="2500306"/>
            <a:ext cx="4078678" cy="2714644"/>
          </a:xfrm>
          <a:prstGeom prst="wedgeEllipseCallout">
            <a:avLst>
              <a:gd name="adj1" fmla="val -51031"/>
              <a:gd name="adj2" fmla="val 46132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ландыш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3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572008"/>
            <a:ext cx="1512000" cy="2520000"/>
          </a:xfrm>
          <a:prstGeom prst="rect">
            <a:avLst/>
          </a:prstGeom>
          <a:noFill/>
        </p:spPr>
      </p:pic>
      <p:pic>
        <p:nvPicPr>
          <p:cNvPr id="15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6" name="Picture 2" descr="http://img01.chitalnya.ru/upload/233/62535995198413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214810" y="5214950"/>
            <a:ext cx="682104" cy="648000"/>
          </a:xfrm>
          <a:prstGeom prst="rect">
            <a:avLst/>
          </a:prstGeom>
          <a:noFill/>
        </p:spPr>
      </p:pic>
      <p:pic>
        <p:nvPicPr>
          <p:cNvPr id="18" name="Picture 15" descr="solnishko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972972" y="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4" name="Picture 2" descr="http://indasad.ru/images/stories/dopolnitelnoe_menu/lekarstvennye_rastenia/yadovit-rast-landysh/yadovit-rast-landysh2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5000628" y="2714620"/>
            <a:ext cx="1698878" cy="226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2000240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2428868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lvl="0"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Это высокое растение с яркими цветами можно увидеть на опушках, полянах, вырубках. У него 2 имени. Одно из них дано растению за то, что из его листьев можно приготовить напиток, похожий на чай. 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714744" y="2428868"/>
            <a:ext cx="4292992" cy="2714644"/>
          </a:xfrm>
          <a:prstGeom prst="wedgeEllipseCallout">
            <a:avLst>
              <a:gd name="adj1" fmla="val -47191"/>
              <a:gd name="adj2" fmla="val 36508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Иван-чай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3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5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6" name="Picture 2" descr="http://img01.chitalnya.ru/upload/233/62535995198413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214810" y="5214950"/>
            <a:ext cx="682104" cy="648000"/>
          </a:xfrm>
          <a:prstGeom prst="rect">
            <a:avLst/>
          </a:prstGeom>
          <a:noFill/>
        </p:spPr>
      </p:pic>
      <p:pic>
        <p:nvPicPr>
          <p:cNvPr id="17" name="Picture 15" descr="solnishko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0" name="Picture 2" descr="http://indasad.ru/images/stories/dopolnitelnoe_menu/lekarstvennye_rastenia/ivan-chaj-primenenie-svojstva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5000628" y="2643182"/>
            <a:ext cx="1725844" cy="230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1928802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2357430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Вся поляна покрыта голубыми, синими, розовыми цветами. Все чуть склонили головки, и, кажется: вот пробежит ветерок, и над поляной послышится тихий серебристый перезвон. 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571868" y="2500306"/>
            <a:ext cx="4071966" cy="2928958"/>
          </a:xfrm>
          <a:prstGeom prst="wedgeEllipseCallout">
            <a:avLst>
              <a:gd name="adj1" fmla="val -47424"/>
              <a:gd name="adj2" fmla="val 43296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колокольчики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3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571736" y="4572008"/>
            <a:ext cx="1512000" cy="2520000"/>
          </a:xfrm>
          <a:prstGeom prst="rect">
            <a:avLst/>
          </a:prstGeom>
          <a:noFill/>
        </p:spPr>
      </p:pic>
      <p:pic>
        <p:nvPicPr>
          <p:cNvPr id="15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6" name="Picture 2" descr="http://img01.chitalnya.ru/upload/233/62535995198413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214810" y="5214950"/>
            <a:ext cx="682104" cy="648000"/>
          </a:xfrm>
          <a:prstGeom prst="rect">
            <a:avLst/>
          </a:prstGeom>
          <a:noFill/>
        </p:spPr>
      </p:pic>
      <p:pic>
        <p:nvPicPr>
          <p:cNvPr id="17" name="Picture 15" descr="solnishko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6" name="Picture 2" descr="http://flower.onego.ru/other/campanul/ena_4120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429124" y="2786058"/>
            <a:ext cx="2357454" cy="237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1928802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2500306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Раньше считали, что растение это вооружено длинными и острыми колючками для того, чтобы отпугивать чертей. Сейчас в чертей никто не верит, а название закрепилось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929058" y="2500306"/>
            <a:ext cx="4071966" cy="2714644"/>
          </a:xfrm>
          <a:prstGeom prst="wedgeEllipseCallout">
            <a:avLst>
              <a:gd name="adj1" fmla="val -53301"/>
              <a:gd name="adj2" fmla="val 38561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чертополох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3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571736" y="4338000"/>
            <a:ext cx="1512000" cy="2520000"/>
          </a:xfrm>
          <a:prstGeom prst="rect">
            <a:avLst/>
          </a:prstGeom>
          <a:noFill/>
        </p:spPr>
      </p:pic>
      <p:pic>
        <p:nvPicPr>
          <p:cNvPr id="15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6" name="Picture 2" descr="http://img01.chitalnya.ru/upload/233/62535995198413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214810" y="5214950"/>
            <a:ext cx="682104" cy="648000"/>
          </a:xfrm>
          <a:prstGeom prst="rect">
            <a:avLst/>
          </a:prstGeom>
          <a:noFill/>
        </p:spPr>
      </p:pic>
      <p:pic>
        <p:nvPicPr>
          <p:cNvPr id="17" name="Picture 15" descr="solnishko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4" descr="http://img1.liveinternet.ru/images/attach/c/3/75/102/75102309_Masla508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929190" y="2786058"/>
            <a:ext cx="2160000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428736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1785926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Какое дерево в средней полосе России цветёт последним в году? 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286116" y="1785926"/>
            <a:ext cx="4572032" cy="2857520"/>
          </a:xfrm>
          <a:prstGeom prst="wedgeEllipseCallout">
            <a:avLst>
              <a:gd name="adj1" fmla="val -37948"/>
              <a:gd name="adj2" fmla="val 5602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липа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3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5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6" name="Picture 2" descr="http://img01.chitalnya.ru/upload/233/62535995198413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214810" y="5214950"/>
            <a:ext cx="682104" cy="648000"/>
          </a:xfrm>
          <a:prstGeom prst="rect">
            <a:avLst/>
          </a:prstGeom>
          <a:noFill/>
        </p:spPr>
      </p:pic>
      <p:pic>
        <p:nvPicPr>
          <p:cNvPr id="18" name="Picture 15" descr="solnishko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8" name="Picture 2" descr="http://xn--b1accz8b1g.xn--j1amh/uploads/content/2012/08/0943250aa153daad4357a09fa7210c4d.jpg"/>
          <p:cNvPicPr>
            <a:picLocks noChangeAspect="1" noChangeArrowheads="1"/>
          </p:cNvPicPr>
          <p:nvPr/>
        </p:nvPicPr>
        <p:blipFill>
          <a:blip r:embed="rId9" cstate="email"/>
          <a:srcRect t="11250" b="9999"/>
          <a:stretch>
            <a:fillRect/>
          </a:stretch>
        </p:blipFill>
        <p:spPr bwMode="auto">
          <a:xfrm>
            <a:off x="4143372" y="2143116"/>
            <a:ext cx="2742839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1643050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1785926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Богиня любви Афродита упала, исцарапалась о …. О каком растении сложена легенда? 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643306" y="2000240"/>
            <a:ext cx="4286280" cy="2664000"/>
          </a:xfrm>
          <a:prstGeom prst="wedgeEllipseCallout">
            <a:avLst>
              <a:gd name="adj1" fmla="val -46418"/>
              <a:gd name="adj2" fmla="val 54055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 шиповник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3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5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6" name="Picture 2" descr="http://img01.chitalnya.ru/upload/233/62535995198413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214810" y="5214950"/>
            <a:ext cx="682104" cy="648000"/>
          </a:xfrm>
          <a:prstGeom prst="rect">
            <a:avLst/>
          </a:prstGeom>
          <a:noFill/>
        </p:spPr>
      </p:pic>
      <p:pic>
        <p:nvPicPr>
          <p:cNvPr id="14" name="Picture 15" descr="solnishko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2" descr="http://florets.ru/_upload/articles/rosa-canina-3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357686" y="2357430"/>
            <a:ext cx="2680228" cy="201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1643050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1785926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Это растение замачивают, мнут, режут, бьют. Что это за растение? 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643306" y="2000240"/>
            <a:ext cx="4150116" cy="2952000"/>
          </a:xfrm>
          <a:prstGeom prst="wedgeEllipseCallout">
            <a:avLst>
              <a:gd name="adj1" fmla="val -48435"/>
              <a:gd name="adj2" fmla="val 46645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лён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3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571736" y="4214818"/>
            <a:ext cx="1512000" cy="2520000"/>
          </a:xfrm>
          <a:prstGeom prst="rect">
            <a:avLst/>
          </a:prstGeom>
          <a:noFill/>
        </p:spPr>
      </p:pic>
      <p:pic>
        <p:nvPicPr>
          <p:cNvPr id="15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6" name="Picture 2" descr="http://img01.chitalnya.ru/upload/233/62535995198413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214810" y="5214950"/>
            <a:ext cx="682104" cy="648000"/>
          </a:xfrm>
          <a:prstGeom prst="rect">
            <a:avLst/>
          </a:prstGeom>
          <a:noFill/>
        </p:spPr>
      </p:pic>
      <p:pic>
        <p:nvPicPr>
          <p:cNvPr id="14" name="Picture 15" descr="solnishko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6" name="Picture 2" descr="http://vershok-koreshok.ru/stat/len/len.jpg"/>
          <p:cNvPicPr>
            <a:picLocks noChangeAspect="1" noChangeArrowheads="1"/>
          </p:cNvPicPr>
          <p:nvPr/>
        </p:nvPicPr>
        <p:blipFill>
          <a:blip r:embed="rId9" cstate="email"/>
          <a:srcRect l="5362" t="3544" r="6155" b="4324"/>
          <a:stretch>
            <a:fillRect/>
          </a:stretch>
        </p:blipFill>
        <p:spPr bwMode="auto">
          <a:xfrm>
            <a:off x="4286248" y="2428868"/>
            <a:ext cx="2741536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214422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142844" y="0"/>
            <a:ext cx="9001156" cy="1332000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Цветок, лысеющий на ветру? 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643306" y="1428736"/>
            <a:ext cx="5078810" cy="2988000"/>
          </a:xfrm>
          <a:prstGeom prst="wedgeEllipseCallout">
            <a:avLst>
              <a:gd name="adj1" fmla="val -45364"/>
              <a:gd name="adj2" fmla="val 5599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одуванчик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3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5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6" name="Picture 2" descr="http://img01.chitalnya.ru/upload/233/62535995198413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214810" y="5214950"/>
            <a:ext cx="682104" cy="648000"/>
          </a:xfrm>
          <a:prstGeom prst="rect">
            <a:avLst/>
          </a:prstGeom>
          <a:noFill/>
        </p:spPr>
      </p:pic>
      <p:pic>
        <p:nvPicPr>
          <p:cNvPr id="14" name="Picture 15" descr="solnishko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2" descr="http://www.inmoment.ru/img/properties-dandelion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714876" y="1785926"/>
            <a:ext cx="2888878" cy="23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1857364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357158" y="0"/>
            <a:ext cx="8501122" cy="1571612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lvl="0"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Королева на цветочной клумбе?</a:t>
            </a:r>
          </a:p>
          <a:p>
            <a:pPr lvl="0" algn="ctr"/>
            <a:r>
              <a:rPr lang="ru-RU" sz="3200" dirty="0" smtClean="0"/>
              <a:t> 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786182" y="1857364"/>
            <a:ext cx="4214842" cy="2857520"/>
          </a:xfrm>
          <a:prstGeom prst="wedgeEllipseCallout">
            <a:avLst>
              <a:gd name="adj1" fmla="val -47111"/>
              <a:gd name="adj2" fmla="val 46708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роза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3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5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6" name="Picture 2" descr="http://img01.chitalnya.ru/upload/233/62535995198413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214810" y="5214950"/>
            <a:ext cx="682104" cy="648000"/>
          </a:xfrm>
          <a:prstGeom prst="rect">
            <a:avLst/>
          </a:prstGeom>
          <a:noFill/>
        </p:spPr>
      </p:pic>
      <p:pic>
        <p:nvPicPr>
          <p:cNvPr id="14" name="Picture 15" descr="solnishko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2" descr="http://go3.imgsmail.ru/imgpreview?key=b7d6bd2629bc45a&amp;mb=imgdb_preview_1817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714876" y="2214554"/>
            <a:ext cx="2225784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428736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214282" y="0"/>
            <a:ext cx="8786874" cy="1857364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Из какого дерева делают спички?</a:t>
            </a:r>
            <a:endParaRPr lang="ru-RU" sz="3200" dirty="0"/>
          </a:p>
        </p:txBody>
      </p:sp>
      <p:sp>
        <p:nvSpPr>
          <p:cNvPr id="12" name="Овальная выноска 11"/>
          <p:cNvSpPr/>
          <p:nvPr/>
        </p:nvSpPr>
        <p:spPr>
          <a:xfrm>
            <a:off x="4143372" y="1928802"/>
            <a:ext cx="4007240" cy="3143272"/>
          </a:xfrm>
          <a:prstGeom prst="wedgeEllipseCallout">
            <a:avLst>
              <a:gd name="adj1" fmla="val -58769"/>
              <a:gd name="adj2" fmla="val 3693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sz="2800" dirty="0" smtClean="0">
              <a:solidFill>
                <a:schemeClr val="tx1"/>
              </a:solidFill>
            </a:endParaRPr>
          </a:p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Из осины.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3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571736" y="4143380"/>
            <a:ext cx="1512000" cy="2520000"/>
          </a:xfrm>
          <a:prstGeom prst="rect">
            <a:avLst/>
          </a:prstGeom>
          <a:noFill/>
        </p:spPr>
      </p:pic>
      <p:pic>
        <p:nvPicPr>
          <p:cNvPr id="15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6" name="Picture 2" descr="http://img01.chitalnya.ru/upload/233/62535995198413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214810" y="5214950"/>
            <a:ext cx="682104" cy="648000"/>
          </a:xfrm>
          <a:prstGeom prst="rect">
            <a:avLst/>
          </a:prstGeom>
          <a:noFill/>
        </p:spPr>
      </p:pic>
      <p:pic>
        <p:nvPicPr>
          <p:cNvPr id="14" name="Picture 15" descr="solnishko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972972" y="142852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2" descr="http://ckc22.ru/d/208476/d/862582006_6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5143504" y="2214554"/>
            <a:ext cx="2066400" cy="252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4546" y="357167"/>
            <a:ext cx="5357850" cy="785817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Первый тур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58" name="Picture 18" descr="http://img-fotki.yandex.ru/get/6506/54833049.4d/0_99ae4_698b60b6_M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4000500"/>
            <a:ext cx="2438400" cy="2857500"/>
          </a:xfrm>
          <a:prstGeom prst="rect">
            <a:avLst/>
          </a:prstGeom>
          <a:noFill/>
        </p:spPr>
      </p:pic>
      <p:pic>
        <p:nvPicPr>
          <p:cNvPr id="10284" name="Picture 44" descr="http://rzs.ru/assets/news_photos/original/bf1b686fffb0d29be01b5865efa71d7e.jpg?134915278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00298" y="1714488"/>
            <a:ext cx="4825915" cy="223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362" name="AutoShape 2" descr="дет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4" name="Picture 4" descr="дети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572264" y="4214818"/>
            <a:ext cx="2246400" cy="234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4546" y="357167"/>
            <a:ext cx="5357850" cy="785817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Третий тур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214546" y="1714488"/>
            <a:ext cx="5429288" cy="2286016"/>
          </a:xfr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endParaRPr lang="en-US" sz="4000" dirty="0" smtClean="0">
              <a:solidFill>
                <a:schemeClr val="tx1"/>
              </a:solidFill>
            </a:endParaRPr>
          </a:p>
          <a:p>
            <a:r>
              <a:rPr lang="ru-RU" sz="4000" dirty="0" smtClean="0">
                <a:solidFill>
                  <a:schemeClr val="tx1"/>
                </a:solidFill>
              </a:rPr>
              <a:t>В мире животных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5362" name="AutoShape 2" descr="дет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58" name="AutoShape 14" descr="http://i028.radikal.ru/1103/e5/ca30985d9c6b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62" name="AutoShape 18" descr="http://img-fotki.yandex.ru/get/4907/39663434.102/0_71650_e74d8d11_XL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364" name="Picture 20" descr="http://img-fotki.yandex.ru/get/6301/39663434.104/0_716d7_3198a911_X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0" y="3643314"/>
            <a:ext cx="3840000" cy="2880000"/>
          </a:xfrm>
          <a:prstGeom prst="rect">
            <a:avLst/>
          </a:prstGeom>
          <a:noFill/>
        </p:spPr>
      </p:pic>
      <p:pic>
        <p:nvPicPr>
          <p:cNvPr id="57366" name="Picture 22" descr="http://img-fotki.yandex.ru/get/5821/39663434.6a/0_67fdd_959ff84f_orig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034" y="4000504"/>
            <a:ext cx="2153570" cy="241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214422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1332000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Какой зверь спит всю зиму вниз головой? 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000364" y="1785926"/>
            <a:ext cx="4864496" cy="2500330"/>
          </a:xfrm>
          <a:prstGeom prst="wedgeEllipseCallout">
            <a:avLst>
              <a:gd name="adj1" fmla="val -32817"/>
              <a:gd name="adj2" fmla="val 63871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летучая мышь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3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5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6" name="Picture 2" descr="http://img01.chitalnya.ru/upload/233/62535995198413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214810" y="5214950"/>
            <a:ext cx="682104" cy="648000"/>
          </a:xfrm>
          <a:prstGeom prst="rect">
            <a:avLst/>
          </a:prstGeom>
          <a:noFill/>
        </p:spPr>
      </p:pic>
      <p:pic>
        <p:nvPicPr>
          <p:cNvPr id="14" name="Picture 15" descr="solnishko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8" descr="http://900igr.net/datai/o-zhivotnykh/U-vody.files/0009-020-Letuchaja-mysh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214810" y="2000240"/>
            <a:ext cx="2432174" cy="208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2143116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2285992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Эти животные, в отличие от других хищников, питаются не только мясом: они едят траву и ягоды. 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571868" y="2285992"/>
            <a:ext cx="4429156" cy="2736000"/>
          </a:xfrm>
          <a:prstGeom prst="wedgeEllipseCallout">
            <a:avLst>
              <a:gd name="adj1" fmla="val -44575"/>
              <a:gd name="adj2" fmla="val 43833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бурые медведи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3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5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6" name="Picture 2" descr="http://img01.chitalnya.ru/upload/233/62535995198413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214810" y="5214950"/>
            <a:ext cx="682104" cy="648000"/>
          </a:xfrm>
          <a:prstGeom prst="rect">
            <a:avLst/>
          </a:prstGeom>
          <a:noFill/>
        </p:spPr>
      </p:pic>
      <p:pic>
        <p:nvPicPr>
          <p:cNvPr id="14" name="Picture 15" descr="solnishko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 descr="http://www.gluxoe.ru/image/informatsiya/ohota/medved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357686" y="2643182"/>
            <a:ext cx="2850000" cy="205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1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214422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1332000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Кого называют хозяином полярного края?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714744" y="1714488"/>
            <a:ext cx="4150116" cy="2357454"/>
          </a:xfrm>
          <a:prstGeom prst="wedgeEllipseCallout">
            <a:avLst>
              <a:gd name="adj1" fmla="val -45294"/>
              <a:gd name="adj2" fmla="val 69288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белого медведя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3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5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6" name="Picture 2" descr="http://img01.chitalnya.ru/upload/233/62535995198413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214810" y="5214950"/>
            <a:ext cx="682104" cy="648000"/>
          </a:xfrm>
          <a:prstGeom prst="rect">
            <a:avLst/>
          </a:prstGeom>
          <a:noFill/>
        </p:spPr>
      </p:pic>
      <p:pic>
        <p:nvPicPr>
          <p:cNvPr id="14" name="Picture 15" descr="solnishko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 descr="http://go1.imgsmail.ru/imgpreview?key=11c8eb6ae8485c0b&amp;mb=imgdb_preview_564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572000" y="2071678"/>
            <a:ext cx="2594050" cy="162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214422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1332000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 какого домашнего животного зубы растут всю жизнь? 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571868" y="1785926"/>
            <a:ext cx="4292992" cy="2786082"/>
          </a:xfrm>
          <a:prstGeom prst="wedgeEllipseCallout">
            <a:avLst>
              <a:gd name="adj1" fmla="val -43730"/>
              <a:gd name="adj2" fmla="val 51423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у кроликов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3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5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6" name="Picture 2" descr="http://img01.chitalnya.ru/upload/233/62535995198413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214810" y="5214950"/>
            <a:ext cx="682104" cy="648000"/>
          </a:xfrm>
          <a:prstGeom prst="rect">
            <a:avLst/>
          </a:prstGeom>
          <a:noFill/>
        </p:spPr>
      </p:pic>
      <p:pic>
        <p:nvPicPr>
          <p:cNvPr id="14" name="Picture 15" descr="solnishko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 descr="http://www.ua.all.biz/img/ua/catalog/small/532111.jpe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643438" y="2071678"/>
            <a:ext cx="2215382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214422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1332000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Из чего состоит горб у верблюда?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786182" y="1500174"/>
            <a:ext cx="3935802" cy="2714644"/>
          </a:xfrm>
          <a:prstGeom prst="wedgeEllipseCallout">
            <a:avLst>
              <a:gd name="adj1" fmla="val -46890"/>
              <a:gd name="adj2" fmla="val 6194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из жира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4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5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6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sp>
        <p:nvSpPr>
          <p:cNvPr id="11266" name="AutoShape 2" descr="https://43.img.avito.st/140x105/168736944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https://43.img.avito.st/140x105/168736944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https://43.img.avito.st/140x105/168736944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https://43.img.avito.st/140x105/168736944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4" name="AutoShape 10" descr="https://43.img.avito.st/140x105/168736944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6" name="Picture 12" descr="http://hitagro.ru/wp-content/uploads/2015/01/verblud03-200x200.jpg.pagespeed.ce.GaRNt8soQd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714876" y="1785926"/>
            <a:ext cx="2160000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" name="Picture 15" descr="solnishko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214422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1332000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Какие ноги у жирафа длиннее, передние или задние? 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643306" y="1571612"/>
            <a:ext cx="3714776" cy="2857520"/>
          </a:xfrm>
          <a:prstGeom prst="wedgeEllipseCallout">
            <a:avLst>
              <a:gd name="adj1" fmla="val -44525"/>
              <a:gd name="adj2" fmla="val 56900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передние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4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5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6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7" name="Picture 15" descr="solnishko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2" name="Picture 2" descr="http://www.nbtc.ru/int.php?gtpe=bqabuqo/img117634-8572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572000" y="1857364"/>
            <a:ext cx="1767968" cy="226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4546" y="357167"/>
            <a:ext cx="5357850" cy="785817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Четвёртый  тур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214546" y="2143116"/>
            <a:ext cx="5429288" cy="1357322"/>
          </a:xfr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В мире птиц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5362" name="AutoShape 2" descr="дет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58" name="AutoShape 14" descr="http://i028.radikal.ru/1103/e5/ca30985d9c6b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62" name="AutoShape 18" descr="http://img-fotki.yandex.ru/get/4907/39663434.102/0_71650_e74d8d11_XL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8370" name="Picture 2" descr="http://img-fotki.yandex.ru/get/4907/39663434.105/0_716ec_d597d61d_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3200400"/>
            <a:ext cx="4026000" cy="3168000"/>
          </a:xfrm>
          <a:prstGeom prst="rect">
            <a:avLst/>
          </a:prstGeom>
          <a:noFill/>
        </p:spPr>
      </p:pic>
      <p:pic>
        <p:nvPicPr>
          <p:cNvPr id="58372" name="Picture 4" descr="http://img-fotki.yandex.ru/get/6302/39663434.104/0_716d4_c66973e_XL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72066" y="3571876"/>
            <a:ext cx="3315180" cy="241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214422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1332000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Какие птицы не садятся ни на воду, ни на землю, ни на ветки? </a:t>
            </a:r>
          </a:p>
          <a:p>
            <a:pPr lvl="0" algn="ctr"/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929058" y="1428736"/>
            <a:ext cx="4500594" cy="3060000"/>
          </a:xfrm>
          <a:prstGeom prst="wedgeEllipseCallout">
            <a:avLst>
              <a:gd name="adj1" fmla="val -50232"/>
              <a:gd name="adj2" fmla="val 52999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стрижи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4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5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6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7" name="Picture 15" descr="solnishko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38" name="Picture 2" descr="http://www.apus.ru/im.xp/049050053048055049054050055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5143504" y="1714488"/>
            <a:ext cx="1887840" cy="248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214422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1332000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Она бывает и белой, и чёрной. Что это за птица?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500430" y="1428736"/>
            <a:ext cx="5436000" cy="2988000"/>
          </a:xfrm>
          <a:prstGeom prst="wedgeEllipseCallout">
            <a:avLst>
              <a:gd name="adj1" fmla="val -43752"/>
              <a:gd name="adj2" fmla="val 5599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лебедь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4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5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6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7" name="Picture 15" descr="solnishko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4" name="Picture 2" descr="http://zooeco.com/Im2/Cygnus%20atratus2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714876" y="1857364"/>
            <a:ext cx="2870883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214422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214290"/>
            <a:ext cx="9001156" cy="1332000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какой стране и в каком году отмечали первый день Земли?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2428860" y="1714488"/>
            <a:ext cx="5436000" cy="2340000"/>
          </a:xfrm>
          <a:prstGeom prst="wedgeEllipseCallout">
            <a:avLst>
              <a:gd name="adj1" fmla="val -23987"/>
              <a:gd name="adj2" fmla="val 71781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22 апреля 197</a:t>
            </a:r>
            <a:r>
              <a:rPr lang="en-US" sz="3200" dirty="0" smtClean="0">
                <a:solidFill>
                  <a:schemeClr val="tx1"/>
                </a:solidFill>
              </a:rPr>
              <a:t>1</a:t>
            </a:r>
            <a:r>
              <a:rPr lang="ru-RU" sz="3200" dirty="0" smtClean="0">
                <a:solidFill>
                  <a:schemeClr val="tx1"/>
                </a:solidFill>
              </a:rPr>
              <a:t> года в Америке.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3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5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6" name="Picture 2" descr="http://img01.chitalnya.ru/upload/233/62535995198413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214810" y="5214950"/>
            <a:ext cx="682104" cy="648000"/>
          </a:xfrm>
          <a:prstGeom prst="rect">
            <a:avLst/>
          </a:prstGeom>
          <a:noFill/>
        </p:spPr>
      </p:pic>
      <p:pic>
        <p:nvPicPr>
          <p:cNvPr id="17" name="Picture 15" descr="solnishko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972972" y="500042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214422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1332000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Переворачивают ли птицы яйца в гнезде? 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428992" y="1428736"/>
            <a:ext cx="5436000" cy="3214710"/>
          </a:xfrm>
          <a:prstGeom prst="wedgeEllipseCallout">
            <a:avLst>
              <a:gd name="adj1" fmla="val -42280"/>
              <a:gd name="adj2" fmla="val 50055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Да. Для того, чтобы они прогрелись со всех сторон.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4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5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6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7" name="Picture 15" descr="solnishko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 descr="http://zverushca.ru/wp-content/uploads/2012/03/gnezdo-ovsyanki-na-zemle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357686" y="1857364"/>
            <a:ext cx="3571900" cy="23574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214422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1332000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Есть ли у скворца своя песня?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500430" y="1428736"/>
            <a:ext cx="5436000" cy="2988000"/>
          </a:xfrm>
          <a:prstGeom prst="wedgeEllipseCallout">
            <a:avLst>
              <a:gd name="adj1" fmla="val -43331"/>
              <a:gd name="adj2" fmla="val 57910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Нет. Он подражает другим птицам.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4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5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6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7" name="Picture 15" descr="solnishko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2" descr="http://biodat.ru/vart/animal/1650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572000" y="1928802"/>
            <a:ext cx="3214710" cy="2143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214422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1332000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Какая птица бегает под водой?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500430" y="1428736"/>
            <a:ext cx="5436000" cy="2988000"/>
          </a:xfrm>
          <a:prstGeom prst="wedgeEllipseCallout">
            <a:avLst>
              <a:gd name="adj1" fmla="val -42911"/>
              <a:gd name="adj2" fmla="val 5599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оляпка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4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5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6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7" name="Picture 15" descr="solnishko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2" descr="http://worldbirds.ru/images/stories/olypka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714876" y="1928802"/>
            <a:ext cx="2857500" cy="2066925"/>
          </a:xfrm>
          <a:prstGeom prst="rect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4546" y="357167"/>
            <a:ext cx="5357850" cy="785817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Пятый тур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214546" y="1714488"/>
            <a:ext cx="5429288" cy="2071702"/>
          </a:xfr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endParaRPr lang="en-US" sz="4000" dirty="0" smtClean="0">
              <a:solidFill>
                <a:schemeClr val="tx1"/>
              </a:solidFill>
            </a:endParaRPr>
          </a:p>
          <a:p>
            <a:r>
              <a:rPr lang="ru-RU" sz="4000" dirty="0" smtClean="0">
                <a:solidFill>
                  <a:schemeClr val="tx1"/>
                </a:solidFill>
              </a:rPr>
              <a:t>В подводном мире 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5362" name="AutoShape 2" descr="дет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58" name="AutoShape 14" descr="http://i028.radikal.ru/1103/e5/ca30985d9c6b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62" name="AutoShape 18" descr="http://img-fotki.yandex.ru/get/4907/39663434.102/0_71650_e74d8d11_XL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38" name="Picture 2" descr="http://www.tourpattaya.ru/uploads/posts/2013-12/1387479799_underwaterworldpattaya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28662" y="4214818"/>
            <a:ext cx="3176469" cy="198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340" name="Picture 4" descr="http://www.nastol.com.ua/mini/201303/4342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86380" y="4214818"/>
            <a:ext cx="2899999" cy="198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500174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1714488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Какая рыба европейских рек по праву может быть названа вечной путешественницей?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500430" y="1857364"/>
            <a:ext cx="5436000" cy="2487934"/>
          </a:xfrm>
          <a:prstGeom prst="wedgeEllipseCallout">
            <a:avLst>
              <a:gd name="adj1" fmla="val -44383"/>
              <a:gd name="adj2" fmla="val 59822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угорь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4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5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6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7" name="Picture 15" descr="solnishko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 descr="http://www.tvoyrebenok.ru/images/animals/96.1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572000" y="2214554"/>
            <a:ext cx="3215625" cy="176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714488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1928802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Морское животное, которое пытается говорить с человеком? 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786182" y="1928802"/>
            <a:ext cx="4643470" cy="3000396"/>
          </a:xfrm>
          <a:prstGeom prst="wedgeEllipseCallout">
            <a:avLst>
              <a:gd name="adj1" fmla="val -49167"/>
              <a:gd name="adj2" fmla="val 41110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дельфин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4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5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6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7" name="Picture 15" descr="solnishko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2" descr="http://widefon.com/_ld/4/s83377360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500562" y="2428868"/>
            <a:ext cx="3225600" cy="2016000"/>
          </a:xfrm>
          <a:prstGeom prst="rect">
            <a:avLst/>
          </a:prstGeom>
          <a:noFill/>
          <a:ln w="38100">
            <a:solidFill>
              <a:schemeClr val="tx2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214422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1332000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Какая рыба в наших водах вьёт гнездо?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500430" y="1428736"/>
            <a:ext cx="5436000" cy="3143272"/>
          </a:xfrm>
          <a:prstGeom prst="wedgeEllipseCallout">
            <a:avLst>
              <a:gd name="adj1" fmla="val -44172"/>
              <a:gd name="adj2" fmla="val 51614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колюшка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4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5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6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7" name="Picture 15" descr="solnishko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 descr="http://icdn.lenta.ru/images/0000/0101/000001013987/pic_1358536935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714876" y="1857364"/>
            <a:ext cx="3024000" cy="226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214422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1332000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Какая рыба, живущая в реках, без чешуи?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708000" y="1428736"/>
            <a:ext cx="5436000" cy="2988000"/>
          </a:xfrm>
          <a:prstGeom prst="wedgeEllipseCallout">
            <a:avLst>
              <a:gd name="adj1" fmla="val -41860"/>
              <a:gd name="adj2" fmla="val 53702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сом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4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5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6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7" name="Picture 15" descr="solnishko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 descr="http://www.med.yoops.ru/unitImage/8c9ae07feb53cc81e1ae4f47afa290ede55460d3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5286380" y="1857364"/>
            <a:ext cx="2193749" cy="23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Овальная выноска 17"/>
          <p:cNvSpPr/>
          <p:nvPr/>
        </p:nvSpPr>
        <p:spPr>
          <a:xfrm>
            <a:off x="3708000" y="1428736"/>
            <a:ext cx="5436000" cy="2988000"/>
          </a:xfrm>
          <a:prstGeom prst="wedgeEllipseCallout">
            <a:avLst>
              <a:gd name="adj1" fmla="val -41860"/>
              <a:gd name="adj2" fmla="val 53702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налим</a:t>
            </a:r>
          </a:p>
        </p:txBody>
      </p:sp>
      <p:pic>
        <p:nvPicPr>
          <p:cNvPr id="19" name="Picture 2" descr="http://findfood.ru/attaches/product/riba/ryba-nalim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5072066" y="1714488"/>
            <a:ext cx="2340000" cy="23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214422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1332000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Какие рыбы носят название небесных светил?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571868" y="1428736"/>
            <a:ext cx="5436000" cy="3357586"/>
          </a:xfrm>
          <a:prstGeom prst="wedgeEllipseCallout">
            <a:avLst>
              <a:gd name="adj1" fmla="val -43542"/>
              <a:gd name="adj2" fmla="val 45138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луна-рыба</a:t>
            </a:r>
          </a:p>
          <a:p>
            <a:pPr algn="ctr"/>
            <a:endParaRPr lang="ru-RU" sz="2800" dirty="0" smtClean="0">
              <a:solidFill>
                <a:schemeClr val="tx1"/>
              </a:solidFill>
            </a:endParaRP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4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5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6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7" name="Picture 15" descr="solnishko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2" descr="http://neobychno.com/img/2010/10/riba-luna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5143504" y="1785926"/>
            <a:ext cx="2571768" cy="2500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Овальная выноска 17"/>
          <p:cNvSpPr/>
          <p:nvPr/>
        </p:nvSpPr>
        <p:spPr>
          <a:xfrm>
            <a:off x="3571868" y="1428736"/>
            <a:ext cx="5436000" cy="3357586"/>
          </a:xfrm>
          <a:prstGeom prst="wedgeEllipseCallout">
            <a:avLst>
              <a:gd name="adj1" fmla="val -43542"/>
              <a:gd name="adj2" fmla="val 45138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рыба-солнце</a:t>
            </a:r>
          </a:p>
        </p:txBody>
      </p:sp>
      <p:pic>
        <p:nvPicPr>
          <p:cNvPr id="19" name="Picture 4" descr="http://club.foto.ru/gallery/images/photo/2004/06/21/225235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857752" y="2000240"/>
            <a:ext cx="3120000" cy="23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4546" y="357167"/>
            <a:ext cx="5357850" cy="785817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Шестой тур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214546" y="1643050"/>
            <a:ext cx="5429288" cy="2000264"/>
          </a:xfr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endParaRPr lang="en-US" sz="4000" dirty="0" smtClean="0">
              <a:solidFill>
                <a:schemeClr val="tx1"/>
              </a:solidFill>
            </a:endParaRPr>
          </a:p>
          <a:p>
            <a:r>
              <a:rPr lang="ru-RU" sz="4000" dirty="0" smtClean="0">
                <a:solidFill>
                  <a:schemeClr val="tx1"/>
                </a:solidFill>
              </a:rPr>
              <a:t>В мире насекомых 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5362" name="AutoShape 2" descr="дет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58" name="AutoShape 14" descr="http://i028.radikal.ru/1103/e5/ca30985d9c6b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62" name="AutoShape 18" descr="http://img-fotki.yandex.ru/get/4907/39663434.102/0_71650_e74d8d11_XL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0" name="Picture 2" descr="http://azbukadachi.ru/media/images/muravey.jpeg"/>
          <p:cNvPicPr>
            <a:picLocks noChangeAspect="1" noChangeArrowheads="1"/>
          </p:cNvPicPr>
          <p:nvPr/>
        </p:nvPicPr>
        <p:blipFill>
          <a:blip r:embed="rId2" cstate="email"/>
          <a:srcRect l="2061" r="3121"/>
          <a:stretch>
            <a:fillRect/>
          </a:stretch>
        </p:blipFill>
        <p:spPr bwMode="auto">
          <a:xfrm>
            <a:off x="571472" y="4000504"/>
            <a:ext cx="3286148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accent3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412" name="Picture 4" descr="http://imxo.in.ua/storage/cache/f0/4f/f04f5ec949ce0a8c1e2f97cc0954f8dc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00760" y="3929066"/>
            <a:ext cx="2736000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accent3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C:\Documents and Settings\Admin\Рабочий стол\Новая папка\764405072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071934" y="3857628"/>
            <a:ext cx="1674000" cy="223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accent3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214422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1332000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 какого года отмечают День Земли в России?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2357422" y="2000240"/>
            <a:ext cx="5436000" cy="2198248"/>
          </a:xfrm>
          <a:prstGeom prst="wedgeEllipseCallout">
            <a:avLst>
              <a:gd name="adj1" fmla="val -22936"/>
              <a:gd name="adj2" fmla="val 72379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С 1992 года.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3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5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6" name="Picture 2" descr="http://img01.chitalnya.ru/upload/233/62535995198413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214810" y="5214950"/>
            <a:ext cx="682104" cy="648000"/>
          </a:xfrm>
          <a:prstGeom prst="rect">
            <a:avLst/>
          </a:prstGeom>
          <a:noFill/>
        </p:spPr>
      </p:pic>
      <p:pic>
        <p:nvPicPr>
          <p:cNvPr id="17" name="Picture 15" descr="solnishko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214422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1332000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Их называют слугами земли. Кто они? 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500430" y="1428736"/>
            <a:ext cx="5436000" cy="2988000"/>
          </a:xfrm>
          <a:prstGeom prst="wedgeEllipseCallout">
            <a:avLst>
              <a:gd name="adj1" fmla="val -42280"/>
              <a:gd name="adj2" fmla="val 54849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дождевые</a:t>
            </a:r>
            <a:r>
              <a:rPr lang="ru-RU" sz="3200" dirty="0" smtClean="0"/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черви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4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5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6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7" name="Picture 15" descr="solnishko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 descr="http://fermer02.ru/uploads/posts/2009-05/1241671469_0_22e53_466eff98_l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357686" y="1928802"/>
            <a:ext cx="3767431" cy="194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214422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1332000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Где находится орган вкуса у бабочки?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500430" y="1428736"/>
            <a:ext cx="5436000" cy="2988000"/>
          </a:xfrm>
          <a:prstGeom prst="wedgeEllipseCallout">
            <a:avLst>
              <a:gd name="adj1" fmla="val -44172"/>
              <a:gd name="adj2" fmla="val 56380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на лапках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4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5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6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7" name="Picture 15" descr="solnishko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 descr="http://cs315322.vk.me/v315322218/591e/EplakfIQviU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714876" y="1857364"/>
            <a:ext cx="3048000" cy="21621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214422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1332000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Нелюбимая всеми бабочка?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500430" y="1428736"/>
            <a:ext cx="5436000" cy="2988000"/>
          </a:xfrm>
          <a:prstGeom prst="wedgeEllipseCallout">
            <a:avLst>
              <a:gd name="adj1" fmla="val -43542"/>
              <a:gd name="adj2" fmla="val 5293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моль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4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5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6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7" name="Picture 15" descr="solnishko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 descr="http://mamaschool.ru/wp-content/uploads/2012/09/bogongMoth-150x120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714876" y="1785926"/>
            <a:ext cx="2744999" cy="219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214422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1332000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Какое насекомое носит название крупного зверя?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500430" y="1428736"/>
            <a:ext cx="5436000" cy="2988000"/>
          </a:xfrm>
          <a:prstGeom prst="wedgeEllipseCallout">
            <a:avLst>
              <a:gd name="adj1" fmla="val -43331"/>
              <a:gd name="adj2" fmla="val 56380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жук-носорог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4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5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6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7" name="Picture 15" descr="solnishko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 descr="http://www.ru.all.biz/img/ru/catalog/middle/2175879.jpe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786314" y="2000240"/>
            <a:ext cx="2672163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214422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1332000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Какое насекомое носит название месяца?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500430" y="1428736"/>
            <a:ext cx="5436000" cy="2988000"/>
          </a:xfrm>
          <a:prstGeom prst="wedgeEllipseCallout">
            <a:avLst>
              <a:gd name="adj1" fmla="val -43962"/>
              <a:gd name="adj2" fmla="val 55232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майский жук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4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5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6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7" name="Picture 15" descr="solnishko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 descr="http://forums.goha.ru/__F_Shared/frm_avatar/avatar786124_1.gif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5072066" y="1643050"/>
            <a:ext cx="2214578" cy="244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4546" y="357167"/>
            <a:ext cx="5357850" cy="785817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Седьмой тур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214546" y="1643050"/>
            <a:ext cx="5429288" cy="2071702"/>
          </a:xfr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endParaRPr lang="en-US" sz="4000" dirty="0" smtClean="0">
              <a:solidFill>
                <a:schemeClr val="tx1"/>
              </a:solidFill>
            </a:endParaRPr>
          </a:p>
          <a:p>
            <a:r>
              <a:rPr lang="ru-RU" sz="4000" dirty="0" smtClean="0">
                <a:solidFill>
                  <a:schemeClr val="tx1"/>
                </a:solidFill>
              </a:rPr>
              <a:t>Самые, самые, самые 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5362" name="AutoShape 2" descr="дет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58" name="AutoShape 14" descr="http://i028.radikal.ru/1103/e5/ca30985d9c6b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62" name="AutoShape 18" descr="http://img-fotki.yandex.ru/get/4907/39663434.102/0_71650_e74d8d11_XL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6" name="Picture 2" descr="http://zoofayna.ru/wp-content/uploads/2011/06/barsuk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71538" y="3929066"/>
            <a:ext cx="2857500" cy="19621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accent3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272" name="Picture 8" descr="http://2.bp.blogspot.com/-nxOIgk5LcOU/UO8On6eZaPI/AAAAAAAAE_U/B-mM-XlDrdM/s1600/image010-72702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429256" y="3929066"/>
            <a:ext cx="2922519" cy="194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accent3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214422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142844" y="142852"/>
            <a:ext cx="8858312" cy="1189148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Самое высокое животное?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500430" y="1428736"/>
            <a:ext cx="5436000" cy="2988000"/>
          </a:xfrm>
          <a:prstGeom prst="wedgeEllipseCallout">
            <a:avLst>
              <a:gd name="adj1" fmla="val -42490"/>
              <a:gd name="adj2" fmla="val 56762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жираф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4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5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6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7" name="Picture 15" descr="solnishko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 descr="http://www.nbtc.ru/int.php?gtpe=bqabuqo/img117634-8572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5072066" y="1785926"/>
            <a:ext cx="1880220" cy="241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214422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1332000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Самый быстрый хищник на Земле? 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500430" y="1428736"/>
            <a:ext cx="5436000" cy="2988000"/>
          </a:xfrm>
          <a:prstGeom prst="wedgeEllipseCallout">
            <a:avLst>
              <a:gd name="adj1" fmla="val -43752"/>
              <a:gd name="adj2" fmla="val 5752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гепард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4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5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6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7" name="Picture 15" descr="solnishko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 descr="http://img0.liveinternet.ru/images/attach/c/10/112/308/112308060_4574032_gepard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572000" y="2000240"/>
            <a:ext cx="3143250" cy="1905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214422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1332000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Самая маленькая птица в нашей стране? 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500430" y="1428736"/>
            <a:ext cx="5436000" cy="2988000"/>
          </a:xfrm>
          <a:prstGeom prst="wedgeEllipseCallout">
            <a:avLst>
              <a:gd name="adj1" fmla="val -42490"/>
              <a:gd name="adj2" fmla="val 56762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 королёк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4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5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6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7" name="Picture 15" descr="solnishko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Королек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643438" y="1857364"/>
            <a:ext cx="2834299" cy="223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214422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1332000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Самый крупный морской рак?  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500430" y="1428736"/>
            <a:ext cx="5436000" cy="2988000"/>
          </a:xfrm>
          <a:prstGeom prst="wedgeEllipseCallout">
            <a:avLst>
              <a:gd name="adj1" fmla="val -42280"/>
              <a:gd name="adj2" fmla="val 57910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омар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4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5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6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7" name="Picture 15" descr="solnishko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http://www.apus.ru/im.xp/049050053048057051054056048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643438" y="1857364"/>
            <a:ext cx="2983428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214422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1332000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Какому заповеднику в 2016 году исполняется 100 лет?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2428860" y="1714488"/>
            <a:ext cx="5076000" cy="2198248"/>
          </a:xfrm>
          <a:prstGeom prst="wedgeEllipseCallout">
            <a:avLst>
              <a:gd name="adj1" fmla="val -21959"/>
              <a:gd name="adj2" fmla="val 77579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Баргузинскому заповеднику.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3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5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6" name="Picture 2" descr="http://img01.chitalnya.ru/upload/233/62535995198413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214810" y="5214950"/>
            <a:ext cx="682104" cy="648000"/>
          </a:xfrm>
          <a:prstGeom prst="rect">
            <a:avLst/>
          </a:prstGeom>
          <a:noFill/>
        </p:spPr>
      </p:pic>
      <p:pic>
        <p:nvPicPr>
          <p:cNvPr id="17" name="Picture 15" descr="solnishko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214422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1332000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Самая крупная рыба в мире?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500430" y="1428736"/>
            <a:ext cx="5436000" cy="2988000"/>
          </a:xfrm>
          <a:prstGeom prst="wedgeEllipseCallout">
            <a:avLst>
              <a:gd name="adj1" fmla="val -42911"/>
              <a:gd name="adj2" fmla="val 58675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китовая акула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4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5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6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7" name="Picture 15" descr="solnishko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http://www.egypttravel.su/images/content/akula5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714876" y="1857364"/>
            <a:ext cx="2838450" cy="21336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42862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Интернет-ресурсы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1000108"/>
            <a:ext cx="8143932" cy="5643602"/>
          </a:xfrm>
        </p:spPr>
        <p:txBody>
          <a:bodyPr>
            <a:noAutofit/>
          </a:bodyPr>
          <a:lstStyle/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Титульный слайд - </a:t>
            </a:r>
            <a:r>
              <a:rPr lang="en-US" sz="1600" dirty="0" smtClean="0">
                <a:solidFill>
                  <a:schemeClr val="tx1"/>
                </a:solidFill>
                <a:hlinkClick r:id="rId2"/>
              </a:rPr>
              <a:t>http://shgpi.edu.ru/biblioteka/forum/img/nashi_daty/den-zemli.png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l"/>
            <a:r>
              <a:rPr lang="en-US" sz="1600" dirty="0" smtClean="0">
                <a:solidFill>
                  <a:schemeClr val="tx1"/>
                </a:solidFill>
                <a:hlinkClick r:id="rId3"/>
              </a:rPr>
              <a:t>http://www.calend.ru/img/content_images/i3/3093_or.jpg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День Земли -</a:t>
            </a:r>
          </a:p>
          <a:p>
            <a:pPr algn="l"/>
            <a:r>
              <a:rPr lang="en-US" sz="1600" dirty="0" smtClean="0">
                <a:solidFill>
                  <a:schemeClr val="tx1"/>
                </a:solidFill>
                <a:hlinkClick r:id="rId4"/>
              </a:rPr>
              <a:t>http://slib.ru/images/ecostyle/ekokalendar/22_aprelya.jpg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l"/>
            <a:r>
              <a:rPr lang="en-US" sz="1600" dirty="0" smtClean="0">
                <a:solidFill>
                  <a:schemeClr val="tx1"/>
                </a:solidFill>
                <a:hlinkClick r:id="rId5"/>
              </a:rPr>
              <a:t>http://pozdravushka.ru/_ph/12/2/739530921.gif?1459274411</a:t>
            </a:r>
            <a:endParaRPr lang="en-US" sz="1600" dirty="0" smtClean="0">
              <a:solidFill>
                <a:schemeClr val="tx1"/>
              </a:solidFill>
            </a:endParaRP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Глобус - </a:t>
            </a:r>
            <a:r>
              <a:rPr lang="en-US" sz="1600" dirty="0" smtClean="0">
                <a:solidFill>
                  <a:schemeClr val="tx1"/>
                </a:solidFill>
                <a:hlinkClick r:id="rId6"/>
              </a:rPr>
              <a:t>http://img-fotki.yandex.ru/get/6506/54833049.4d/0_99ae4_698b60b6_M.jpg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Сова </a:t>
            </a:r>
            <a:r>
              <a:rPr lang="en-US" sz="1600" dirty="0" smtClean="0">
                <a:solidFill>
                  <a:schemeClr val="tx1"/>
                </a:solidFill>
                <a:hlinkClick r:id="rId7"/>
              </a:rPr>
              <a:t>http://rzs.ru/assets/news_photos/original/bf1b686fffb0d29be01b5865efa71d7e.jpg?134915278</a:t>
            </a:r>
            <a:r>
              <a:rPr lang="ru-RU" sz="1600" dirty="0" smtClean="0">
                <a:solidFill>
                  <a:schemeClr val="tx1"/>
                </a:solidFill>
                <a:hlinkClick r:id="rId7"/>
              </a:rPr>
              <a:t>трава</a:t>
            </a:r>
            <a:r>
              <a:rPr lang="ru-RU" sz="1600" dirty="0" smtClean="0">
                <a:solidFill>
                  <a:schemeClr val="tx1"/>
                </a:solidFill>
              </a:rPr>
              <a:t> - </a:t>
            </a:r>
          </a:p>
          <a:p>
            <a:pPr algn="l"/>
            <a:r>
              <a:rPr lang="en-US" sz="1600" dirty="0" smtClean="0">
                <a:solidFill>
                  <a:schemeClr val="tx1"/>
                </a:solidFill>
                <a:hlinkClick r:id="rId8"/>
              </a:rPr>
              <a:t>http://www.playcast.ru/uploads/2015/04/18/13215864.png</a:t>
            </a:r>
            <a:endParaRPr lang="en-US" sz="1600" dirty="0" smtClean="0">
              <a:solidFill>
                <a:schemeClr val="tx1"/>
              </a:solidFill>
            </a:endParaRP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Дети вокруг земного шара - </a:t>
            </a:r>
            <a:r>
              <a:rPr lang="en-US" sz="1600" dirty="0" smtClean="0">
                <a:solidFill>
                  <a:schemeClr val="tx1"/>
                </a:solidFill>
                <a:hlinkClick r:id="rId9"/>
              </a:rPr>
              <a:t>http://img-fotki.yandex.ru/get/9804/16969765.21c/0_8e495_79a6e027_M.png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Девочка- </a:t>
            </a:r>
            <a:r>
              <a:rPr lang="en-US" sz="1600" dirty="0" smtClean="0">
                <a:solidFill>
                  <a:schemeClr val="tx1"/>
                </a:solidFill>
                <a:hlinkClick r:id="rId10"/>
              </a:rPr>
              <a:t>http://img-fotki.yandex.ru/get/6423/16969765.a1/0_6aaa1_25e6c2e9_M.png</a:t>
            </a:r>
            <a:endParaRPr lang="en-US" sz="1600" dirty="0" smtClean="0">
              <a:solidFill>
                <a:schemeClr val="tx1"/>
              </a:solidFill>
            </a:endParaRP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Растения - </a:t>
            </a:r>
            <a:r>
              <a:rPr lang="en-US" sz="1600" dirty="0" smtClean="0">
                <a:solidFill>
                  <a:schemeClr val="tx1"/>
                </a:solidFill>
                <a:hlinkClick r:id="rId11"/>
              </a:rPr>
              <a:t>http://www.desktopwallpapers.org.ua/mini/201111/8312.jpg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l"/>
            <a:r>
              <a:rPr lang="en-US" sz="1600" dirty="0" smtClean="0">
                <a:solidFill>
                  <a:schemeClr val="tx1"/>
                </a:solidFill>
                <a:hlinkClick r:id="rId12"/>
              </a:rPr>
              <a:t>http://skachatkartinki.ru/img/picture/Jun/07/b32a21c22ced53ec8ca69c2697d32824/norm_5.jpg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Секвойя- </a:t>
            </a:r>
            <a:r>
              <a:rPr lang="en-US" sz="1600" dirty="0" smtClean="0">
                <a:solidFill>
                  <a:schemeClr val="tx1"/>
                </a:solidFill>
                <a:hlinkClick r:id="rId13"/>
              </a:rPr>
              <a:t>http://2.bp.blogspot.com/-nxOIgk5LcOU/UO8On6eZaPI/AAAAAAAAE_U/B-mM-XlDrdM/s1600/image010-727021.jpg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l"/>
            <a:endParaRPr lang="ru-RU" sz="1600" dirty="0" smtClean="0">
              <a:solidFill>
                <a:schemeClr val="tx1"/>
              </a:solidFill>
            </a:endParaRPr>
          </a:p>
          <a:p>
            <a:pPr algn="l"/>
            <a:endParaRPr lang="ru-RU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71437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Интернет-ресурсы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1357298"/>
            <a:ext cx="8286808" cy="5214974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sz="1900" dirty="0" smtClean="0">
                <a:solidFill>
                  <a:schemeClr val="tx1"/>
                </a:solidFill>
              </a:rPr>
              <a:t>Кошка с собакой - </a:t>
            </a:r>
            <a:r>
              <a:rPr lang="en-US" sz="1900" dirty="0" smtClean="0">
                <a:solidFill>
                  <a:schemeClr val="tx1"/>
                </a:solidFill>
                <a:hlinkClick r:id="rId2"/>
              </a:rPr>
              <a:t>http://img-fotki.yandex.ru/get/6301/39663434.104/0_716d7_3198a911_XL.jpg</a:t>
            </a:r>
            <a:endParaRPr lang="ru-RU" sz="1900" dirty="0" smtClean="0">
              <a:solidFill>
                <a:schemeClr val="tx1"/>
              </a:solidFill>
            </a:endParaRPr>
          </a:p>
          <a:p>
            <a:pPr algn="l"/>
            <a:r>
              <a:rPr lang="ru-RU" sz="1900" dirty="0" smtClean="0">
                <a:solidFill>
                  <a:schemeClr val="tx1"/>
                </a:solidFill>
              </a:rPr>
              <a:t>Кошка -</a:t>
            </a:r>
          </a:p>
          <a:p>
            <a:pPr algn="l"/>
            <a:r>
              <a:rPr lang="en-US" sz="1900" dirty="0" smtClean="0">
                <a:solidFill>
                  <a:schemeClr val="tx1"/>
                </a:solidFill>
                <a:hlinkClick r:id="rId3"/>
              </a:rPr>
              <a:t>http://img-fotki.yandex.ru/get/5821/39663434.6a/0_67fdd_959ff84f_orig</a:t>
            </a:r>
            <a:endParaRPr lang="ru-RU" sz="1900" dirty="0" smtClean="0">
              <a:solidFill>
                <a:schemeClr val="tx1"/>
              </a:solidFill>
            </a:endParaRPr>
          </a:p>
          <a:p>
            <a:pPr algn="l"/>
            <a:r>
              <a:rPr lang="ru-RU" sz="1900" dirty="0" smtClean="0">
                <a:solidFill>
                  <a:schemeClr val="tx1"/>
                </a:solidFill>
              </a:rPr>
              <a:t>Лебеди - </a:t>
            </a:r>
          </a:p>
          <a:p>
            <a:pPr algn="l"/>
            <a:r>
              <a:rPr lang="ru-RU" sz="1900" dirty="0" smtClean="0">
                <a:solidFill>
                  <a:schemeClr val="tx1"/>
                </a:solidFill>
              </a:rPr>
              <a:t> </a:t>
            </a:r>
            <a:r>
              <a:rPr lang="en-US" sz="1900" dirty="0" smtClean="0">
                <a:solidFill>
                  <a:schemeClr val="tx1"/>
                </a:solidFill>
                <a:hlinkClick r:id="rId4"/>
              </a:rPr>
              <a:t>http://img-fotki.yandex.ru/get/4907/39663434.105/0_716ec_d597d61d_L.jpg</a:t>
            </a:r>
            <a:endParaRPr lang="ru-RU" sz="1900" dirty="0" smtClean="0">
              <a:solidFill>
                <a:schemeClr val="tx1"/>
              </a:solidFill>
            </a:endParaRPr>
          </a:p>
          <a:p>
            <a:pPr algn="l"/>
            <a:r>
              <a:rPr lang="ru-RU" sz="1900" dirty="0" smtClean="0">
                <a:solidFill>
                  <a:schemeClr val="tx1"/>
                </a:solidFill>
              </a:rPr>
              <a:t>Летучая мышь - </a:t>
            </a:r>
          </a:p>
          <a:p>
            <a:pPr algn="l"/>
            <a:r>
              <a:rPr lang="en-US" sz="1900" dirty="0" smtClean="0">
                <a:solidFill>
                  <a:schemeClr val="tx1"/>
                </a:solidFill>
                <a:hlinkClick r:id="rId5"/>
              </a:rPr>
              <a:t>http://900igr.net/datai/o-zhivotnykh/U-vody.files/0009-020-Letuchaja-mysh.jpg</a:t>
            </a:r>
            <a:endParaRPr lang="ru-RU" sz="1900" dirty="0" smtClean="0">
              <a:solidFill>
                <a:schemeClr val="tx1"/>
              </a:solidFill>
            </a:endParaRPr>
          </a:p>
          <a:p>
            <a:pPr algn="l"/>
            <a:r>
              <a:rPr lang="ru-RU" sz="1900" dirty="0" smtClean="0">
                <a:solidFill>
                  <a:schemeClr val="tx1"/>
                </a:solidFill>
              </a:rPr>
              <a:t>Медведь-  </a:t>
            </a:r>
            <a:r>
              <a:rPr lang="en-US" sz="1900" dirty="0" smtClean="0">
                <a:solidFill>
                  <a:schemeClr val="tx1"/>
                </a:solidFill>
                <a:hlinkClick r:id="rId6"/>
              </a:rPr>
              <a:t>http://www.gluxoe.ru/image/informatsiya/ohota/medved.jpg</a:t>
            </a:r>
            <a:endParaRPr lang="en-US" sz="1900" dirty="0" smtClean="0">
              <a:solidFill>
                <a:schemeClr val="tx1"/>
              </a:solidFill>
            </a:endParaRPr>
          </a:p>
          <a:p>
            <a:pPr algn="l"/>
            <a:r>
              <a:rPr lang="ru-RU" sz="1900" dirty="0" smtClean="0">
                <a:solidFill>
                  <a:schemeClr val="tx1"/>
                </a:solidFill>
              </a:rPr>
              <a:t>Мать и мачеха-  </a:t>
            </a:r>
            <a:r>
              <a:rPr lang="en-US" sz="1900" dirty="0" smtClean="0">
                <a:solidFill>
                  <a:schemeClr val="tx1"/>
                </a:solidFill>
                <a:hlinkClick r:id="rId7"/>
              </a:rPr>
              <a:t>http://honeylake.ru/images/stories/688-2.jpg</a:t>
            </a:r>
            <a:endParaRPr lang="ru-RU" sz="1900" dirty="0" smtClean="0">
              <a:solidFill>
                <a:schemeClr val="tx1"/>
              </a:solidFill>
            </a:endParaRPr>
          </a:p>
          <a:p>
            <a:pPr algn="l"/>
            <a:r>
              <a:rPr lang="ru-RU" sz="1900" dirty="0" smtClean="0">
                <a:solidFill>
                  <a:schemeClr val="tx1"/>
                </a:solidFill>
              </a:rPr>
              <a:t>Колокольчики </a:t>
            </a:r>
            <a:r>
              <a:rPr lang="en-US" sz="1900" dirty="0" smtClean="0">
                <a:solidFill>
                  <a:schemeClr val="tx1"/>
                </a:solidFill>
                <a:hlinkClick r:id="rId8"/>
              </a:rPr>
              <a:t>http://flower.onego.ru/other/campanul/ena_4120.jpg</a:t>
            </a:r>
            <a:endParaRPr lang="ru-RU" sz="1900" dirty="0" smtClean="0">
              <a:solidFill>
                <a:schemeClr val="tx1"/>
              </a:solidFill>
            </a:endParaRPr>
          </a:p>
          <a:p>
            <a:pPr algn="l"/>
            <a:r>
              <a:rPr lang="ru-RU" sz="1900" dirty="0" smtClean="0">
                <a:solidFill>
                  <a:schemeClr val="tx1"/>
                </a:solidFill>
              </a:rPr>
              <a:t>Чертополох </a:t>
            </a:r>
            <a:r>
              <a:rPr lang="en-US" sz="1900" dirty="0" smtClean="0">
                <a:solidFill>
                  <a:schemeClr val="tx1"/>
                </a:solidFill>
                <a:hlinkClick r:id="rId9"/>
              </a:rPr>
              <a:t>http://img1.liveinternet.ru/images/attach/c/3/75/102/75102309_Masla508.jpg</a:t>
            </a:r>
            <a:endParaRPr lang="ru-RU" sz="1900" dirty="0" smtClean="0">
              <a:solidFill>
                <a:schemeClr val="tx1"/>
              </a:solidFill>
            </a:endParaRPr>
          </a:p>
          <a:p>
            <a:pPr algn="l"/>
            <a:r>
              <a:rPr lang="ru-RU" sz="1900" dirty="0" smtClean="0">
                <a:solidFill>
                  <a:schemeClr val="tx1"/>
                </a:solidFill>
              </a:rPr>
              <a:t>Липа   </a:t>
            </a:r>
            <a:r>
              <a:rPr lang="en-US" sz="1900" dirty="0" smtClean="0">
                <a:solidFill>
                  <a:schemeClr val="tx1"/>
                </a:solidFill>
                <a:hlinkClick r:id="rId10"/>
              </a:rPr>
              <a:t>http://xn--b1accz8b1g.</a:t>
            </a:r>
            <a:r>
              <a:rPr lang="ru-RU" sz="1900" dirty="0" err="1" smtClean="0">
                <a:solidFill>
                  <a:schemeClr val="tx1"/>
                </a:solidFill>
                <a:hlinkClick r:id="rId10"/>
              </a:rPr>
              <a:t>укр</a:t>
            </a:r>
            <a:r>
              <a:rPr lang="ru-RU" sz="1900" dirty="0" smtClean="0">
                <a:solidFill>
                  <a:schemeClr val="tx1"/>
                </a:solidFill>
                <a:hlinkClick r:id="rId10"/>
              </a:rPr>
              <a:t>/</a:t>
            </a:r>
            <a:r>
              <a:rPr lang="en-US" sz="1900" dirty="0" smtClean="0">
                <a:solidFill>
                  <a:schemeClr val="tx1"/>
                </a:solidFill>
                <a:hlinkClick r:id="rId10"/>
              </a:rPr>
              <a:t>uploads/content/2012/08/0943250aa153daad4357a09fa7210c4d.jpg</a:t>
            </a:r>
            <a:endParaRPr lang="ru-RU" sz="1900" dirty="0" smtClean="0">
              <a:solidFill>
                <a:schemeClr val="tx1"/>
              </a:solidFill>
            </a:endParaRPr>
          </a:p>
          <a:p>
            <a:pPr algn="l"/>
            <a:r>
              <a:rPr lang="ru-RU" sz="1900" dirty="0" smtClean="0">
                <a:solidFill>
                  <a:schemeClr val="tx1"/>
                </a:solidFill>
              </a:rPr>
              <a:t>Лён -  </a:t>
            </a:r>
            <a:r>
              <a:rPr lang="en-US" sz="1900" dirty="0" smtClean="0">
                <a:solidFill>
                  <a:schemeClr val="tx1"/>
                </a:solidFill>
                <a:hlinkClick r:id="rId11"/>
              </a:rPr>
              <a:t>http://vershok-koreshok.ru/stat/len/len.jpg</a:t>
            </a:r>
            <a:endParaRPr lang="ru-RU" sz="1900" dirty="0" smtClean="0">
              <a:solidFill>
                <a:schemeClr val="tx1"/>
              </a:solidFill>
            </a:endParaRPr>
          </a:p>
          <a:p>
            <a:pPr algn="l"/>
            <a:r>
              <a:rPr lang="ru-RU" sz="1900" dirty="0" smtClean="0">
                <a:solidFill>
                  <a:schemeClr val="tx1"/>
                </a:solidFill>
              </a:rPr>
              <a:t>Одуванчик - </a:t>
            </a:r>
            <a:r>
              <a:rPr lang="en-US" sz="1900" dirty="0" smtClean="0">
                <a:solidFill>
                  <a:schemeClr val="tx1"/>
                </a:solidFill>
                <a:hlinkClick r:id="rId12"/>
              </a:rPr>
              <a:t>http://www.inmoment.ru/img/properties-dandelion.jpg</a:t>
            </a:r>
            <a:endParaRPr lang="ru-RU" sz="1900" dirty="0" smtClean="0">
              <a:solidFill>
                <a:schemeClr val="tx1"/>
              </a:solidFill>
            </a:endParaRPr>
          </a:p>
          <a:p>
            <a:pPr algn="l"/>
            <a:r>
              <a:rPr lang="ru-RU" sz="1900" dirty="0" smtClean="0">
                <a:solidFill>
                  <a:schemeClr val="tx1"/>
                </a:solidFill>
              </a:rPr>
              <a:t>Роза - </a:t>
            </a:r>
          </a:p>
          <a:p>
            <a:pPr algn="l"/>
            <a:r>
              <a:rPr lang="en-US" sz="1900" dirty="0" smtClean="0">
                <a:solidFill>
                  <a:schemeClr val="tx1"/>
                </a:solidFill>
                <a:hlinkClick r:id="rId13"/>
              </a:rPr>
              <a:t>http://go3.imgsmail.ru/imgpreview?key=b7d6bd2629bc45a&amp;mb=imgdb_preview_1817</a:t>
            </a:r>
            <a:endParaRPr lang="ru-RU" sz="1900" dirty="0" smtClean="0">
              <a:solidFill>
                <a:schemeClr val="tx1"/>
              </a:solidFill>
            </a:endParaRPr>
          </a:p>
          <a:p>
            <a:pPr algn="l"/>
            <a:r>
              <a:rPr lang="ru-RU" sz="1900" dirty="0" smtClean="0">
                <a:solidFill>
                  <a:schemeClr val="tx1"/>
                </a:solidFill>
              </a:rPr>
              <a:t>Скворец - </a:t>
            </a:r>
            <a:r>
              <a:rPr lang="en-US" sz="1900" dirty="0" smtClean="0">
                <a:solidFill>
                  <a:schemeClr val="tx1"/>
                </a:solidFill>
                <a:hlinkClick r:id="rId14"/>
              </a:rPr>
              <a:t>http://biodat.ru/vart/animal/1650.jpg</a:t>
            </a:r>
            <a:endParaRPr lang="ru-RU" sz="1900" dirty="0" smtClean="0">
              <a:solidFill>
                <a:schemeClr val="tx1"/>
              </a:solidFill>
            </a:endParaRPr>
          </a:p>
          <a:p>
            <a:pPr algn="l"/>
            <a:r>
              <a:rPr lang="ru-RU" sz="1900" dirty="0" smtClean="0">
                <a:solidFill>
                  <a:schemeClr val="tx1"/>
                </a:solidFill>
              </a:rPr>
              <a:t>В подводном мире - </a:t>
            </a:r>
            <a:r>
              <a:rPr lang="en-US" sz="1900" dirty="0" smtClean="0">
                <a:solidFill>
                  <a:schemeClr val="tx1"/>
                </a:solidFill>
                <a:hlinkClick r:id="rId15"/>
              </a:rPr>
              <a:t>http://www.tourpattaya.ru/uploads/posts/2013-12/1387479799_underwaterworldpattaya2.jpg</a:t>
            </a:r>
            <a:endParaRPr lang="ru-RU" sz="1900" dirty="0" smtClean="0">
              <a:solidFill>
                <a:schemeClr val="tx1"/>
              </a:solidFill>
            </a:endParaRPr>
          </a:p>
          <a:p>
            <a:pPr algn="l"/>
            <a:r>
              <a:rPr lang="ru-RU" sz="1900" dirty="0" smtClean="0">
                <a:solidFill>
                  <a:schemeClr val="tx1"/>
                </a:solidFill>
              </a:rPr>
              <a:t>Дельфин - </a:t>
            </a:r>
            <a:r>
              <a:rPr lang="en-US" sz="1900" dirty="0" smtClean="0">
                <a:solidFill>
                  <a:schemeClr val="tx1"/>
                </a:solidFill>
                <a:hlinkClick r:id="rId16"/>
              </a:rPr>
              <a:t>http://widefon.com/_ld/4/s83377360.jpg</a:t>
            </a:r>
            <a:endParaRPr lang="ru-RU" sz="1900" dirty="0" smtClean="0">
              <a:solidFill>
                <a:schemeClr val="tx1"/>
              </a:solidFill>
            </a:endParaRPr>
          </a:p>
          <a:p>
            <a:pPr algn="l"/>
            <a:endParaRPr lang="ru-RU" sz="1900" dirty="0" smtClean="0">
              <a:solidFill>
                <a:schemeClr val="tx1"/>
              </a:solidFill>
            </a:endParaRPr>
          </a:p>
          <a:p>
            <a:pPr algn="l"/>
            <a:r>
              <a:rPr lang="ru-RU" sz="1900" dirty="0" smtClean="0">
                <a:solidFill>
                  <a:schemeClr val="tx1"/>
                </a:solidFill>
              </a:rPr>
              <a:t>                    </a:t>
            </a:r>
            <a:r>
              <a:rPr lang="ru-RU" sz="1900" dirty="0" smtClean="0"/>
              <a:t>                                                    </a:t>
            </a:r>
            <a:r>
              <a:rPr lang="ru-RU" dirty="0" smtClean="0"/>
              <a:t>                                                                                                                                                                                                     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50006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Интернет-ресурсы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1000108"/>
            <a:ext cx="8358246" cy="5357850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Рыба колюшка - </a:t>
            </a:r>
            <a:r>
              <a:rPr lang="en-US" sz="1600" dirty="0" smtClean="0">
                <a:solidFill>
                  <a:schemeClr val="tx1"/>
                </a:solidFill>
                <a:hlinkClick r:id="rId2"/>
              </a:rPr>
              <a:t>http://icdn.lenta.ru/images/0000/0101/000001013987/pic_1358536935.jpg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Сом - </a:t>
            </a:r>
            <a:r>
              <a:rPr lang="en-US" sz="1600" dirty="0" smtClean="0">
                <a:solidFill>
                  <a:schemeClr val="tx1"/>
                </a:solidFill>
                <a:hlinkClick r:id="rId3"/>
              </a:rPr>
              <a:t>http://www.med.yoops.ru/unitImage/8c9ae07feb53cc81e1ae4f47afa290ede55460d3.jpg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Луна-рыба - </a:t>
            </a:r>
            <a:r>
              <a:rPr lang="en-US" sz="1600" dirty="0" smtClean="0">
                <a:solidFill>
                  <a:schemeClr val="tx1"/>
                </a:solidFill>
                <a:hlinkClick r:id="rId4"/>
              </a:rPr>
              <a:t>http://neobychno.com/img/2010/10/riba-luna.jpg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Рыба-солнце - </a:t>
            </a:r>
          </a:p>
          <a:p>
            <a:pPr algn="l"/>
            <a:r>
              <a:rPr lang="en-US" sz="1600" dirty="0" smtClean="0">
                <a:solidFill>
                  <a:schemeClr val="tx1"/>
                </a:solidFill>
                <a:hlinkClick r:id="rId5"/>
              </a:rPr>
              <a:t>http://club.foto.ru/gallery/images/photo/2004/06/21/225235.jpg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Муравей - </a:t>
            </a:r>
            <a:r>
              <a:rPr lang="en-US" sz="1600" dirty="0" smtClean="0">
                <a:solidFill>
                  <a:schemeClr val="tx1"/>
                </a:solidFill>
                <a:hlinkClick r:id="rId6"/>
              </a:rPr>
              <a:t>http://azbukadachi.ru/media/images/muravey.jpeg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Божья коровка - </a:t>
            </a:r>
          </a:p>
          <a:p>
            <a:pPr algn="l"/>
            <a:r>
              <a:rPr lang="en-US" sz="1600" dirty="0" smtClean="0">
                <a:solidFill>
                  <a:schemeClr val="tx1"/>
                </a:solidFill>
                <a:hlinkClick r:id="rId7"/>
              </a:rPr>
              <a:t>http://go2.imgsmail.ru/imgpreview?key=2eb28feef55368fe&amp;mb=imgdb_preview_1516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Дождевой червь - </a:t>
            </a:r>
          </a:p>
          <a:p>
            <a:pPr algn="l"/>
            <a:r>
              <a:rPr lang="en-US" sz="1600" dirty="0" smtClean="0">
                <a:solidFill>
                  <a:schemeClr val="tx1"/>
                </a:solidFill>
                <a:hlinkClick r:id="rId8"/>
              </a:rPr>
              <a:t>http://fermer02.ru/up</a:t>
            </a:r>
            <a:r>
              <a:rPr lang="en-US" sz="1600" dirty="0" smtClean="0">
                <a:hlinkClick r:id="rId8"/>
              </a:rPr>
              <a:t>loads/posts/2009-05/1241671469_0_22e53_466eff98_l.jpg</a:t>
            </a:r>
            <a:endParaRPr lang="ru-RU" sz="1600" dirty="0" smtClean="0"/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Бабочка - </a:t>
            </a:r>
          </a:p>
          <a:p>
            <a:pPr algn="l"/>
            <a:r>
              <a:rPr lang="en-US" sz="1600" dirty="0" smtClean="0">
                <a:solidFill>
                  <a:schemeClr val="tx1"/>
                </a:solidFill>
                <a:hlinkClick r:id="rId9"/>
              </a:rPr>
              <a:t>http://cs315322.vk.me/v315322218/591e/EplakfIQviU.jpg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Жук-носорог - </a:t>
            </a:r>
            <a:r>
              <a:rPr lang="en-US" sz="1600" dirty="0" smtClean="0">
                <a:solidFill>
                  <a:schemeClr val="tx1"/>
                </a:solidFill>
                <a:hlinkClick r:id="rId10"/>
              </a:rPr>
              <a:t>http://www.ru.all.biz/img/ru/catalog/middle/2175879.jpeg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Майский жук - </a:t>
            </a:r>
            <a:r>
              <a:rPr lang="en-US" sz="1600" dirty="0" smtClean="0">
                <a:solidFill>
                  <a:schemeClr val="tx1"/>
                </a:solidFill>
                <a:hlinkClick r:id="rId11"/>
              </a:rPr>
              <a:t>http://forums.goha.ru/__F_Shared/frm_avatar/avatar786124_1.gif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Гепард - </a:t>
            </a:r>
          </a:p>
          <a:p>
            <a:pPr algn="l"/>
            <a:r>
              <a:rPr lang="en-US" sz="1600" dirty="0" smtClean="0">
                <a:solidFill>
                  <a:schemeClr val="tx1"/>
                </a:solidFill>
                <a:hlinkClick r:id="rId12"/>
              </a:rPr>
              <a:t>http://img0.liveinternet.ru/images/attach/c/10/112/308/112308060_4574032_gepard.jpg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Колибри-пчёлка - </a:t>
            </a:r>
            <a:r>
              <a:rPr lang="en-US" sz="1600" dirty="0" smtClean="0">
                <a:solidFill>
                  <a:schemeClr val="tx1"/>
                </a:solidFill>
                <a:hlinkClick r:id="rId13"/>
              </a:rPr>
              <a:t>http://content.foto.mail.ru/mail/ekkkater/_answers/i-71.jpg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Омар - </a:t>
            </a:r>
            <a:r>
              <a:rPr lang="en-US" sz="1600" dirty="0" smtClean="0">
                <a:solidFill>
                  <a:schemeClr val="tx1"/>
                </a:solidFill>
                <a:hlinkClick r:id="rId14"/>
              </a:rPr>
              <a:t>http://www.apus.ru/im.xp/049050053048057051054056048.jpg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Налим - </a:t>
            </a:r>
            <a:r>
              <a:rPr lang="en-US" sz="1600" dirty="0" smtClean="0">
                <a:solidFill>
                  <a:schemeClr val="tx1"/>
                </a:solidFill>
                <a:hlinkClick r:id="rId15"/>
              </a:rPr>
              <a:t>http://findfood.ru/attaches/product/riba/ryba-nalim.jpg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l"/>
            <a:endParaRPr lang="ru-RU" sz="1600" dirty="0" smtClean="0">
              <a:solidFill>
                <a:schemeClr val="tx1"/>
              </a:solidFill>
            </a:endParaRPr>
          </a:p>
          <a:p>
            <a:pPr algn="l"/>
            <a:endParaRPr lang="ru-RU" sz="1600" dirty="0" smtClean="0"/>
          </a:p>
          <a:p>
            <a:pPr algn="l"/>
            <a:endParaRPr lang="ru-RU" sz="1600" dirty="0" smtClean="0"/>
          </a:p>
          <a:p>
            <a:pPr algn="l"/>
            <a:endParaRPr lang="ru-RU" sz="1600" dirty="0" smtClean="0"/>
          </a:p>
          <a:p>
            <a:pPr algn="l"/>
            <a:endParaRPr lang="ru-RU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643050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001156" cy="1785926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Когда отмечают Международный день белого медведя?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2428860" y="2071678"/>
            <a:ext cx="5004000" cy="2160000"/>
          </a:xfrm>
          <a:prstGeom prst="wedgeEllipseCallout">
            <a:avLst>
              <a:gd name="adj1" fmla="val -21747"/>
              <a:gd name="adj2" fmla="val 70438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27 февраля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3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5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6" name="Picture 2" descr="http://img01.chitalnya.ru/upload/233/62535995198413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214810" y="5214950"/>
            <a:ext cx="682104" cy="648000"/>
          </a:xfrm>
          <a:prstGeom prst="rect">
            <a:avLst/>
          </a:prstGeom>
          <a:noFill/>
        </p:spPr>
      </p:pic>
      <p:pic>
        <p:nvPicPr>
          <p:cNvPr id="17" name="Picture 15" descr="solnishko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214422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142852"/>
            <a:ext cx="9001156" cy="1142984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Когда отмечают День леса? 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2714612" y="1285860"/>
            <a:ext cx="5929354" cy="3286148"/>
          </a:xfrm>
          <a:prstGeom prst="wedgeEllipseCallout">
            <a:avLst>
              <a:gd name="adj1" fmla="val -30837"/>
              <a:gd name="adj2" fmla="val 52453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 smtClean="0">
              <a:solidFill>
                <a:schemeClr val="tx1"/>
              </a:solidFill>
            </a:endParaRPr>
          </a:p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20 марта во всем мире отмечают Всемирный день всеобщей защиты лесов или Международный день леса.</a:t>
            </a: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3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4143380"/>
            <a:ext cx="1512000" cy="2520000"/>
          </a:xfrm>
          <a:prstGeom prst="rect">
            <a:avLst/>
          </a:prstGeom>
          <a:noFill/>
        </p:spPr>
      </p:pic>
      <p:pic>
        <p:nvPicPr>
          <p:cNvPr id="15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6" name="Picture 2" descr="http://img01.chitalnya.ru/upload/233/62535995198413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214810" y="5214950"/>
            <a:ext cx="682104" cy="648000"/>
          </a:xfrm>
          <a:prstGeom prst="rect">
            <a:avLst/>
          </a:prstGeom>
          <a:noFill/>
        </p:spPr>
      </p:pic>
      <p:pic>
        <p:nvPicPr>
          <p:cNvPr id="17" name="Picture 15" descr="solnishko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4546" y="357167"/>
            <a:ext cx="5357850" cy="785817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Второй тур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214546" y="2143116"/>
            <a:ext cx="5429288" cy="1357322"/>
          </a:xfr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В мире растений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5362" name="AutoShape 2" descr="дет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2" descr="C:\Documents and Settings\Admin\Рабочий стол\Новая папка\2a-2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85984" y="2714620"/>
            <a:ext cx="659998" cy="684000"/>
          </a:xfrm>
          <a:prstGeom prst="rect">
            <a:avLst/>
          </a:prstGeom>
          <a:noFill/>
        </p:spPr>
      </p:pic>
      <p:pic>
        <p:nvPicPr>
          <p:cNvPr id="27650" name="Picture 2" descr="http://www.desktopwallpapers.org.ua/mini/201111/831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00100" y="4071942"/>
            <a:ext cx="2762250" cy="1905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accent3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7654" name="Picture 6" descr="http://skachatkartinki.ru/img/picture/Jun/07/b32a21c22ced53ec8ca69c2697d32824/norm_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29256" y="4071942"/>
            <a:ext cx="3041998" cy="187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accent3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Documents and Settings\Admin\Рабочий стол\Новая папка\104213139_letayuschaya_korovka_anime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4214818"/>
            <a:ext cx="1205458" cy="1800000"/>
          </a:xfrm>
          <a:prstGeom prst="rect">
            <a:avLst/>
          </a:prstGeom>
          <a:noFill/>
        </p:spPr>
      </p:pic>
      <p:pic>
        <p:nvPicPr>
          <p:cNvPr id="1028" name="Picture 4" descr="Изображение для плейкаста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2357430"/>
            <a:ext cx="1428750" cy="1362075"/>
          </a:xfrm>
          <a:prstGeom prst="rect">
            <a:avLst/>
          </a:prstGeom>
          <a:noFill/>
        </p:spPr>
      </p:pic>
      <p:sp>
        <p:nvSpPr>
          <p:cNvPr id="1032" name="AutoShape 8" descr="Изображение для плейкаста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0" y="0"/>
            <a:ext cx="9144000" cy="2571744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Верхняя сторона листьев этих растений холодная, как злая мачеха в сказке, а нижняя – тёплая, как родная мать. Как называется это растение? 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643306" y="2571744"/>
            <a:ext cx="4507306" cy="2928958"/>
          </a:xfrm>
          <a:prstGeom prst="wedgeEllipseCallout">
            <a:avLst>
              <a:gd name="adj1" fmla="val -51586"/>
              <a:gd name="adj2" fmla="val 29623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dirty="0" smtClean="0">
                <a:solidFill>
                  <a:schemeClr val="tx1"/>
                </a:solidFill>
              </a:rPr>
              <a:t>Мать</a:t>
            </a:r>
            <a:r>
              <a:rPr lang="en-US" sz="3200" dirty="0" smtClean="0">
                <a:solidFill>
                  <a:schemeClr val="tx1"/>
                </a:solidFill>
              </a:rPr>
              <a:t>-</a:t>
            </a:r>
            <a:r>
              <a:rPr lang="ru-RU" sz="3200" dirty="0" smtClean="0">
                <a:solidFill>
                  <a:schemeClr val="tx1"/>
                </a:solidFill>
              </a:rPr>
              <a:t>и</a:t>
            </a:r>
            <a:r>
              <a:rPr lang="en-US" sz="3200" dirty="0" smtClean="0">
                <a:solidFill>
                  <a:schemeClr val="tx1"/>
                </a:solidFill>
              </a:rPr>
              <a:t>-</a:t>
            </a:r>
            <a:r>
              <a:rPr lang="ru-RU" sz="3200" dirty="0" smtClean="0">
                <a:solidFill>
                  <a:schemeClr val="tx1"/>
                </a:solidFill>
              </a:rPr>
              <a:t> мачеха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0726" name="AutoShape 6" descr="Девушка с сачком — Стоковое фото #55899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://static6.depositphotos.com/1000619/558/i/450/depositphotos_5589841-Girl-with-a-butterfly-ne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Documents and Settings\Admin\Рабочий стол\13430460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5143512"/>
            <a:ext cx="9144000" cy="1905000"/>
          </a:xfrm>
          <a:prstGeom prst="rect">
            <a:avLst/>
          </a:prstGeom>
          <a:noFill/>
        </p:spPr>
      </p:pic>
      <p:pic>
        <p:nvPicPr>
          <p:cNvPr id="13" name="Picture 24" descr="http://img-fotki.yandex.ru/get/6423/16969765.a1/0_6aaa1_25e6c2e9_M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428860" y="4338000"/>
            <a:ext cx="1512000" cy="2520000"/>
          </a:xfrm>
          <a:prstGeom prst="rect">
            <a:avLst/>
          </a:prstGeom>
          <a:noFill/>
        </p:spPr>
      </p:pic>
      <p:pic>
        <p:nvPicPr>
          <p:cNvPr id="15" name="Picture 26" descr="дет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16640" y="4786322"/>
            <a:ext cx="2127360" cy="2304000"/>
          </a:xfrm>
          <a:prstGeom prst="rect">
            <a:avLst/>
          </a:prstGeom>
          <a:noFill/>
        </p:spPr>
      </p:pic>
      <p:pic>
        <p:nvPicPr>
          <p:cNvPr id="16" name="Picture 2" descr="http://img01.chitalnya.ru/upload/233/62535995198413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214810" y="5214950"/>
            <a:ext cx="682104" cy="648000"/>
          </a:xfrm>
          <a:prstGeom prst="rect">
            <a:avLst/>
          </a:prstGeom>
          <a:noFill/>
        </p:spPr>
      </p:pic>
      <p:pic>
        <p:nvPicPr>
          <p:cNvPr id="19" name="Picture 15" descr="solnishko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786710" y="571480"/>
            <a:ext cx="1171028" cy="10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8" name="Picture 2" descr="http://honeylake.ru/images/stories/688-2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572000" y="2857496"/>
            <a:ext cx="2643206" cy="23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tx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2975</TotalTime>
  <Words>904</Words>
  <Application>Microsoft Office PowerPoint</Application>
  <PresentationFormat>Экран (4:3)</PresentationFormat>
  <Paragraphs>179</Paragraphs>
  <Slides>53</Slides>
  <Notes>0</Notes>
  <HiddenSlides>3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6" baseType="lpstr">
      <vt:lpstr>Arial</vt:lpstr>
      <vt:lpstr>Calibri</vt:lpstr>
      <vt:lpstr>Тема Office</vt:lpstr>
      <vt:lpstr>МКОУ «Цунимахинская OОШ»</vt:lpstr>
      <vt:lpstr>Первый тур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Второй тур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Третий тур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Четвёртый  тур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Пятый тур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Шестой тур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Седьмой тур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Интернет-ресурсы</vt:lpstr>
      <vt:lpstr>Интернет-ресурсы</vt:lpstr>
      <vt:lpstr>Интернет-ресурсы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</cp:lastModifiedBy>
  <cp:revision>125</cp:revision>
  <dcterms:created xsi:type="dcterms:W3CDTF">2016-03-29T17:28:22Z</dcterms:created>
  <dcterms:modified xsi:type="dcterms:W3CDTF">2017-03-20T07:49:10Z</dcterms:modified>
</cp:coreProperties>
</file>