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A3E"/>
    <a:srgbClr val="EEEA44"/>
    <a:srgbClr val="EAFAF4"/>
    <a:srgbClr val="38E5B6"/>
    <a:srgbClr val="38B0B6"/>
    <a:srgbClr val="18D6D1"/>
    <a:srgbClr val="C566CC"/>
    <a:srgbClr val="275ED9"/>
    <a:srgbClr val="0A26F6"/>
    <a:srgbClr val="3EA7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>
      <p:cViewPr varScale="1">
        <p:scale>
          <a:sx n="73" d="100"/>
          <a:sy n="73" d="100"/>
        </p:scale>
        <p:origin x="123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20.03.2017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://img-fotki.yandex.ru/get/5203/lubabelaya1.a5/0_4163a_8fc1efb8_XL" TargetMode="External"/><Relationship Id="rId3" Type="http://schemas.openxmlformats.org/officeDocument/2006/relationships/hyperlink" Target="http://www.endic.ru/linguistics/Trop-755.html" TargetMode="External"/><Relationship Id="rId7" Type="http://schemas.openxmlformats.org/officeDocument/2006/relationships/hyperlink" Target="http://bryansktoday.ru/media/k2/items/cache/a5c4c45459001b7a6e2520d941e4105b_XL.jpg" TargetMode="External"/><Relationship Id="rId12" Type="http://schemas.openxmlformats.org/officeDocument/2006/relationships/hyperlink" Target="https://lenta.co/images/a/a4/0d/56762cb460d6a.gif" TargetMode="External"/><Relationship Id="rId2" Type="http://schemas.openxmlformats.org/officeDocument/2006/relationships/hyperlink" Target="http://free-office.net/shablony-powerpoint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0.wp.com/edemiya.info/pics/ffcc6ed3a744_11E97/_thumb.jpg?resize=404,304" TargetMode="External"/><Relationship Id="rId11" Type="http://schemas.openxmlformats.org/officeDocument/2006/relationships/hyperlink" Target="https://ds03.infourok.ru/uploads/ex/03c1/00014fc8-12e22749/img6.jpg" TargetMode="External"/><Relationship Id="rId5" Type="http://schemas.openxmlformats.org/officeDocument/2006/relationships/hyperlink" Target="http://ramenskoe.sutochno.ru/files/misc/images/ramenskoe/640/ram_risunki_na_domah.jpg" TargetMode="External"/><Relationship Id="rId10" Type="http://schemas.openxmlformats.org/officeDocument/2006/relationships/hyperlink" Target="https://lh3.googleusercontent.com/v8woGks-xdN3F7a_MNLPFP1BlbWj5pkKh1L4mM0fnkrhWxZ43oxPV0AEmgii72oLP_FGjw=s113" TargetMode="External"/><Relationship Id="rId4" Type="http://schemas.openxmlformats.org/officeDocument/2006/relationships/hyperlink" Target="https://rus-oge.sdamgia.ru/test?a=catlistwstat" TargetMode="External"/><Relationship Id="rId9" Type="http://schemas.openxmlformats.org/officeDocument/2006/relationships/hyperlink" Target="https://www.stihi.ru/pics/2016/08/27/2830.jpg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9.xml"/><Relationship Id="rId7" Type="http://schemas.openxmlformats.org/officeDocument/2006/relationships/slide" Target="slide12.xml"/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0.xml"/><Relationship Id="rId5" Type="http://schemas.openxmlformats.org/officeDocument/2006/relationships/slide" Target="slide7.xml"/><Relationship Id="rId4" Type="http://schemas.openxmlformats.org/officeDocument/2006/relationships/slide" Target="slide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2357430"/>
            <a:ext cx="8101042" cy="1714511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ru-RU" altLang="ru-RU" sz="40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Готовимся к ОГЭ по русскому языку</a:t>
            </a:r>
            <a:r>
              <a:rPr lang="ru-RU" altLang="ru-RU" sz="36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36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b="1" dirty="0" smtClean="0">
                <a:solidFill>
                  <a:srgbClr val="CC0000"/>
                </a:solidFill>
                <a:latin typeface="Monotype Corsiva" pitchFamily="66" charset="0"/>
                <a:cs typeface="Microsoft Uighur" pitchFamily="2" charset="-78"/>
              </a:rPr>
              <a:t/>
            </a:r>
            <a:br>
              <a:rPr lang="ru-RU" altLang="ru-RU" b="1" dirty="0" smtClean="0">
                <a:solidFill>
                  <a:srgbClr val="CC0000"/>
                </a:solidFill>
                <a:latin typeface="Monotype Corsiva" pitchFamily="66" charset="0"/>
                <a:cs typeface="Microsoft Uighur" pitchFamily="2" charset="-78"/>
              </a:rPr>
            </a:br>
            <a:r>
              <a:rPr lang="ru-RU" altLang="ru-RU" sz="4000" b="1" dirty="0" smtClean="0">
                <a:solidFill>
                  <a:srgbClr val="008A3E"/>
                </a:solidFill>
                <a:latin typeface="Times New Roman" pitchFamily="18" charset="0"/>
                <a:cs typeface="Times New Roman" pitchFamily="18" charset="0"/>
              </a:rPr>
              <a:t>Выразительные средства речи</a:t>
            </a:r>
            <a:r>
              <a:rPr lang="ru-RU" altLang="ru-RU" b="1" dirty="0" smtClean="0">
                <a:solidFill>
                  <a:srgbClr val="008A3E"/>
                </a:solidFill>
                <a:latin typeface="Monotype Corsiva" pitchFamily="66" charset="0"/>
                <a:cs typeface="Microsoft Uighur" pitchFamily="2" charset="-78"/>
              </a:rPr>
              <a:t/>
            </a:r>
            <a:br>
              <a:rPr lang="ru-RU" altLang="ru-RU" b="1" dirty="0" smtClean="0">
                <a:solidFill>
                  <a:srgbClr val="008A3E"/>
                </a:solidFill>
                <a:latin typeface="Monotype Corsiva" pitchFamily="66" charset="0"/>
                <a:cs typeface="Microsoft Uighur" pitchFamily="2" charset="-78"/>
              </a:rPr>
            </a:br>
            <a:r>
              <a:rPr lang="ru-RU" altLang="ru-RU" b="1" dirty="0" smtClean="0">
                <a:solidFill>
                  <a:srgbClr val="008A3E"/>
                </a:solidFill>
                <a:latin typeface="Monotype Corsiva" pitchFamily="66" charset="0"/>
                <a:cs typeface="Microsoft Uighur" pitchFamily="2" charset="-78"/>
              </a:rPr>
              <a:t> </a:t>
            </a:r>
            <a:br>
              <a:rPr lang="ru-RU" altLang="ru-RU" b="1" dirty="0" smtClean="0">
                <a:solidFill>
                  <a:srgbClr val="008A3E"/>
                </a:solidFill>
                <a:latin typeface="Monotype Corsiva" pitchFamily="66" charset="0"/>
                <a:cs typeface="Microsoft Uighur" pitchFamily="2" charset="-78"/>
              </a:rPr>
            </a:br>
            <a:r>
              <a:rPr lang="ru-RU" altLang="ru-RU" sz="40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(Задание 3)</a:t>
            </a:r>
            <a:r>
              <a:rPr lang="ru-RU" altLang="ru-RU" b="1" dirty="0" smtClean="0">
                <a:solidFill>
                  <a:srgbClr val="3C1BB5"/>
                </a:solidFill>
                <a:latin typeface="Monotype Corsiva" pitchFamily="66" charset="0"/>
                <a:cs typeface="Microsoft Uighur" pitchFamily="2" charset="-78"/>
              </a:rPr>
              <a:t/>
            </a:r>
            <a:br>
              <a:rPr lang="ru-RU" altLang="ru-RU" b="1" dirty="0" smtClean="0">
                <a:solidFill>
                  <a:srgbClr val="3C1BB5"/>
                </a:solidFill>
                <a:latin typeface="Monotype Corsiva" pitchFamily="66" charset="0"/>
                <a:cs typeface="Microsoft Uighur" pitchFamily="2" charset="-78"/>
              </a:rPr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371600" y="4643446"/>
            <a:ext cx="6400800" cy="1571636"/>
          </a:xfrm>
        </p:spPr>
        <p:txBody>
          <a:bodyPr>
            <a:normAutofit fontScale="32500" lnSpcReduction="20000"/>
          </a:bodyPr>
          <a:lstStyle/>
          <a:p>
            <a:endParaRPr lang="ru-RU" altLang="ru-RU" sz="2400" dirty="0" smtClean="0">
              <a:solidFill>
                <a:schemeClr val="tx1"/>
              </a:solidFill>
              <a:latin typeface="Monotype Corsiva" pitchFamily="66" charset="0"/>
            </a:endParaRPr>
          </a:p>
          <a:p>
            <a:endParaRPr lang="ru-RU" altLang="ru-RU" sz="2400" dirty="0" smtClean="0">
              <a:solidFill>
                <a:schemeClr val="tx1"/>
              </a:solidFill>
              <a:latin typeface="Monotype Corsiva" pitchFamily="66" charset="0"/>
            </a:endParaRPr>
          </a:p>
          <a:p>
            <a:endParaRPr lang="ru-RU" altLang="ru-RU" sz="5000" dirty="0" smtClean="0">
              <a:solidFill>
                <a:schemeClr val="tx1"/>
              </a:solidFill>
              <a:latin typeface="Monotype Corsiva" pitchFamily="66" charset="0"/>
            </a:endParaRPr>
          </a:p>
          <a:p>
            <a:r>
              <a:rPr lang="ru-RU" altLang="ru-RU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учитель русского </a:t>
            </a:r>
            <a:r>
              <a:rPr lang="ru-RU" altLang="ru-RU" sz="96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языка </a:t>
            </a:r>
            <a:r>
              <a:rPr lang="ru-RU" altLang="ru-RU" sz="96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9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altLang="ru-RU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МКОУ </a:t>
            </a:r>
            <a:r>
              <a:rPr lang="ru-RU" altLang="ru-RU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altLang="ru-RU" sz="9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Цунимахинская</a:t>
            </a:r>
            <a:r>
              <a:rPr lang="ru-RU" altLang="ru-RU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ООШ»</a:t>
            </a:r>
            <a:endParaRPr lang="ru-RU" altLang="ru-RU" sz="9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altLang="ru-RU" sz="9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8800" b="1" dirty="0" smtClean="0">
              <a:ln w="19050">
                <a:solidFill>
                  <a:srgbClr val="712703"/>
                </a:solidFill>
              </a:ln>
              <a:solidFill>
                <a:schemeClr val="tx1"/>
              </a:solidFill>
              <a:effectLst>
                <a:glow rad="63500">
                  <a:schemeClr val="accent4">
                    <a:alpha val="40000"/>
                  </a:schemeClr>
                </a:glow>
              </a:effectLst>
              <a:latin typeface="Monotype Corsiva" pitchFamily="66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49070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428604"/>
            <a:ext cx="7643866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charset="0"/>
              <a:buNone/>
            </a:pPr>
            <a:r>
              <a:rPr lang="ru-RU" sz="3600" b="1" dirty="0" smtClean="0">
                <a:solidFill>
                  <a:srgbClr val="3C1BB5"/>
                </a:solidFill>
                <a:latin typeface="Monotype Corsiva" pitchFamily="66" charset="0"/>
              </a:rPr>
              <a:t>    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Гипербола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чрезмерное преувеличение свойств предмета. Например,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Сына Бог послал в аршин</a:t>
            </a: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7752" y="2214555"/>
            <a:ext cx="4000528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Содержимое 3" descr="images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2214554"/>
            <a:ext cx="3714750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Управляющая кнопка: назад 6">
            <a:hlinkClick r:id="rId4" action="ppaction://hlinksldjump" highlightClick="1"/>
          </p:cNvPr>
          <p:cNvSpPr/>
          <p:nvPr/>
        </p:nvSpPr>
        <p:spPr>
          <a:xfrm>
            <a:off x="1071538" y="6072206"/>
            <a:ext cx="828102" cy="50006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2976" y="428604"/>
            <a:ext cx="7072362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Фразеологизм</a:t>
            </a: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устойчивое сочетание слов. Например, 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Яблоко раздора.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49578" y="2285992"/>
            <a:ext cx="5530547" cy="3490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Управляющая кнопка: назад 5">
            <a:hlinkClick r:id="rId3" action="ppaction://hlinksldjump" highlightClick="1"/>
          </p:cNvPr>
          <p:cNvSpPr/>
          <p:nvPr/>
        </p:nvSpPr>
        <p:spPr>
          <a:xfrm>
            <a:off x="1071538" y="6072206"/>
            <a:ext cx="828102" cy="50006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008A3E"/>
                </a:solidFill>
                <a:latin typeface="Times New Roman" pitchFamily="18" charset="0"/>
                <a:cs typeface="Times New Roman" pitchFamily="18" charset="0"/>
              </a:rPr>
              <a:t>Учебный тест</a:t>
            </a:r>
            <a:br>
              <a:rPr lang="ru-RU" sz="3600" b="1" dirty="0" smtClean="0">
                <a:solidFill>
                  <a:srgbClr val="008A3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008A3E"/>
                </a:solidFill>
                <a:latin typeface="Times New Roman" pitchFamily="18" charset="0"/>
                <a:cs typeface="Times New Roman" pitchFamily="18" charset="0"/>
              </a:rPr>
              <a:t>«Выразительные средства речи»</a:t>
            </a:r>
            <a:endParaRPr lang="ru-RU" sz="3600" b="1" dirty="0">
              <a:solidFill>
                <a:srgbClr val="008A3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1538" y="214290"/>
            <a:ext cx="7429552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b="1" dirty="0" smtClean="0">
              <a:solidFill>
                <a:srgbClr val="3EA725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Инструкция по работе с учебным тренажёром</a:t>
            </a:r>
            <a:endParaRPr lang="en-US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1. Каждое задание имеет 4 варианта ответа. Только один из них правильный.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2. Если ты выбрал неправильный ответ, загорится красный цвет.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3. Если ты выбрал безошибочный ответ, появится зелёный цвет.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4. Переход к следующему заданию осуществляется по кнопке </a:t>
            </a:r>
          </a:p>
          <a:p>
            <a:pPr algn="just"/>
            <a:endParaRPr lang="en-US" sz="2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Желаю удачи!</a:t>
            </a:r>
          </a:p>
          <a:p>
            <a:pPr algn="just"/>
            <a:endParaRPr lang="ru-RU" sz="2000" b="1" dirty="0">
              <a:solidFill>
                <a:srgbClr val="FF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2786050" y="5000636"/>
            <a:ext cx="857256" cy="78581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10"/>
          <p:cNvSpPr>
            <a:spLocks noChangeArrowheads="1"/>
          </p:cNvSpPr>
          <p:nvPr/>
        </p:nvSpPr>
        <p:spPr bwMode="auto">
          <a:xfrm>
            <a:off x="2500298" y="2428868"/>
            <a:ext cx="3636962" cy="901700"/>
          </a:xfrm>
          <a:prstGeom prst="bevel">
            <a:avLst/>
          </a:prstGeom>
          <a:ln>
            <a:solidFill>
              <a:srgbClr val="FF6600"/>
            </a:solidFill>
          </a:ln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>
                <a:solidFill>
                  <a:srgbClr val="0070C0"/>
                </a:solidFill>
                <a:latin typeface="Times New Roman" pitchFamily="18" charset="0"/>
              </a:rPr>
              <a:t>сравнение</a:t>
            </a:r>
          </a:p>
        </p:txBody>
      </p:sp>
      <p:sp>
        <p:nvSpPr>
          <p:cNvPr id="10" name="AutoShape 17"/>
          <p:cNvSpPr>
            <a:spLocks noChangeArrowheads="1"/>
          </p:cNvSpPr>
          <p:nvPr/>
        </p:nvSpPr>
        <p:spPr bwMode="auto">
          <a:xfrm>
            <a:off x="2500298" y="4429132"/>
            <a:ext cx="3636962" cy="896937"/>
          </a:xfrm>
          <a:prstGeom prst="bevel">
            <a:avLst/>
          </a:prstGeom>
          <a:ln>
            <a:solidFill>
              <a:srgbClr val="FF6600"/>
            </a:solidFill>
          </a:ln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метафора</a:t>
            </a:r>
          </a:p>
        </p:txBody>
      </p:sp>
      <p:sp>
        <p:nvSpPr>
          <p:cNvPr id="12" name="Заголовок 11"/>
          <p:cNvSpPr>
            <a:spLocks noGrp="1"/>
          </p:cNvSpPr>
          <p:nvPr>
            <p:ph type="title" idx="4294967295"/>
          </p:nvPr>
        </p:nvSpPr>
        <p:spPr>
          <a:xfrm>
            <a:off x="571472" y="260647"/>
            <a:ext cx="8358246" cy="1025213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E65D00"/>
                </a:solidFill>
                <a:latin typeface="Times New Roman" pitchFamily="18" charset="0"/>
              </a:rPr>
              <a:t/>
            </a:r>
            <a:br>
              <a:rPr lang="ru-RU" sz="2800" b="1" dirty="0" smtClean="0">
                <a:solidFill>
                  <a:srgbClr val="E65D00"/>
                </a:solidFill>
                <a:latin typeface="Times New Roman" pitchFamily="18" charset="0"/>
              </a:rPr>
            </a:br>
            <a:r>
              <a:rPr lang="ru-RU" sz="2700" dirty="0" smtClean="0">
                <a:solidFill>
                  <a:srgbClr val="E65D00"/>
                </a:solidFill>
                <a:latin typeface="Times New Roman" pitchFamily="18" charset="0"/>
              </a:rPr>
              <a:t>   </a:t>
            </a:r>
            <a:r>
              <a:rPr lang="ru-RU" sz="2700" dirty="0" smtClean="0">
                <a:solidFill>
                  <a:srgbClr val="FF0000"/>
                </a:solidFill>
                <a:latin typeface="Times New Roman" pitchFamily="18" charset="0"/>
              </a:rPr>
              <a:t>Укажите, какое из перечисленных средств художественной выразительности используется в предложении. </a:t>
            </a:r>
            <a:r>
              <a:rPr lang="ru-RU" sz="2800" b="1" dirty="0" smtClean="0">
                <a:solidFill>
                  <a:srgbClr val="E65D00"/>
                </a:solidFill>
                <a:latin typeface="Times New Roman" pitchFamily="18" charset="0"/>
              </a:rPr>
              <a:t/>
            </a:r>
            <a:br>
              <a:rPr lang="ru-RU" sz="2800" b="1" dirty="0" smtClean="0">
                <a:solidFill>
                  <a:srgbClr val="E65D00"/>
                </a:solidFill>
                <a:latin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одержимое 12"/>
          <p:cNvSpPr>
            <a:spLocks noGrp="1"/>
          </p:cNvSpPr>
          <p:nvPr>
            <p:ph idx="4294967295"/>
          </p:nvPr>
        </p:nvSpPr>
        <p:spPr>
          <a:xfrm>
            <a:off x="785786" y="1142984"/>
            <a:ext cx="7443814" cy="57150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Перерыв там всё вверх дном, я в самом дальнем углу в пыльном мешке из-под картошки нашёл игрушку. (По Остромиру)</a:t>
            </a:r>
            <a:endParaRPr lang="ru-RU" sz="2400" dirty="0"/>
          </a:p>
        </p:txBody>
      </p:sp>
      <p:sp>
        <p:nvSpPr>
          <p:cNvPr id="18" name="AutoShape 19"/>
          <p:cNvSpPr>
            <a:spLocks noChangeArrowheads="1"/>
          </p:cNvSpPr>
          <p:nvPr/>
        </p:nvSpPr>
        <p:spPr bwMode="auto">
          <a:xfrm>
            <a:off x="2500298" y="3429000"/>
            <a:ext cx="3656012" cy="887412"/>
          </a:xfrm>
          <a:prstGeom prst="bevel">
            <a:avLst/>
          </a:prstGeom>
          <a:ln>
            <a:solidFill>
              <a:srgbClr val="FF6600"/>
            </a:solidFill>
          </a:ln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>
                <a:solidFill>
                  <a:srgbClr val="0070C0"/>
                </a:solidFill>
                <a:latin typeface="Times New Roman" pitchFamily="18" charset="0"/>
              </a:rPr>
              <a:t>фразеологизм</a:t>
            </a:r>
          </a:p>
        </p:txBody>
      </p:sp>
      <p:sp>
        <p:nvSpPr>
          <p:cNvPr id="19" name="AutoShape 17"/>
          <p:cNvSpPr>
            <a:spLocks noChangeArrowheads="1"/>
          </p:cNvSpPr>
          <p:nvPr/>
        </p:nvSpPr>
        <p:spPr bwMode="auto">
          <a:xfrm>
            <a:off x="2500298" y="5429264"/>
            <a:ext cx="3636962" cy="896937"/>
          </a:xfrm>
          <a:prstGeom prst="bevel">
            <a:avLst/>
          </a:prstGeom>
          <a:ln>
            <a:solidFill>
              <a:srgbClr val="FF6600"/>
            </a:solidFill>
          </a:ln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эпитет</a:t>
            </a:r>
          </a:p>
        </p:txBody>
      </p:sp>
      <p:sp>
        <p:nvSpPr>
          <p:cNvPr id="11" name="Управляющая кнопка: далее 10">
            <a:hlinkClick r:id="rId2" action="ppaction://hlinksldjump" highlightClick="1"/>
          </p:cNvPr>
          <p:cNvSpPr/>
          <p:nvPr/>
        </p:nvSpPr>
        <p:spPr>
          <a:xfrm>
            <a:off x="7358082" y="3500438"/>
            <a:ext cx="857256" cy="78581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FF33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142852"/>
            <a:ext cx="7901014" cy="1071570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</a:rPr>
              <a:t/>
            </a:r>
            <a:br>
              <a:rPr lang="ru-RU" sz="2400" b="1" dirty="0" smtClean="0">
                <a:solidFill>
                  <a:srgbClr val="FF0000"/>
                </a:solidFill>
                <a:latin typeface="Times New Roman" pitchFamily="18" charset="0"/>
              </a:rPr>
            </a:b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</a:rPr>
              <a:t/>
            </a:r>
            <a:br>
              <a:rPr lang="ru-RU" sz="2400" b="1" dirty="0" smtClean="0">
                <a:solidFill>
                  <a:srgbClr val="FF0000"/>
                </a:solidFill>
                <a:latin typeface="Times New Roman" pitchFamily="18" charset="0"/>
              </a:rPr>
            </a:br>
            <a:r>
              <a:rPr lang="ru-RU" sz="2700" dirty="0" smtClean="0">
                <a:solidFill>
                  <a:srgbClr val="FF0000"/>
                </a:solidFill>
                <a:latin typeface="Times New Roman" pitchFamily="18" charset="0"/>
              </a:rPr>
              <a:t>    Укажите, какое из перечисленных средств художественной выразительности используется </a:t>
            </a:r>
            <a:br>
              <a:rPr lang="ru-RU" sz="2700" dirty="0" smtClean="0">
                <a:solidFill>
                  <a:srgbClr val="FF0000"/>
                </a:solidFill>
                <a:latin typeface="Times New Roman" pitchFamily="18" charset="0"/>
              </a:rPr>
            </a:br>
            <a:r>
              <a:rPr lang="ru-RU" sz="2700" dirty="0" smtClean="0">
                <a:solidFill>
                  <a:srgbClr val="FF0000"/>
                </a:solidFill>
                <a:latin typeface="Times New Roman" pitchFamily="18" charset="0"/>
              </a:rPr>
              <a:t>в предложении. </a:t>
            </a:r>
            <a:r>
              <a:rPr lang="ru-RU" sz="4800" b="1" dirty="0" smtClean="0">
                <a:solidFill>
                  <a:srgbClr val="E65D00"/>
                </a:solidFill>
                <a:latin typeface="Times New Roman" pitchFamily="18" charset="0"/>
              </a:rPr>
              <a:t/>
            </a:r>
            <a:br>
              <a:rPr lang="ru-RU" sz="4800" b="1" dirty="0" smtClean="0">
                <a:solidFill>
                  <a:srgbClr val="E65D00"/>
                </a:solidFill>
                <a:latin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1357298"/>
            <a:ext cx="7829576" cy="476886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Тот сидел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сгорбясь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 локти в парту, кулаки под закаменевшим подбородком... (По Э.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Шиму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AutoShape 10"/>
          <p:cNvSpPr>
            <a:spLocks noChangeArrowheads="1"/>
          </p:cNvSpPr>
          <p:nvPr/>
        </p:nvSpPr>
        <p:spPr bwMode="auto">
          <a:xfrm>
            <a:off x="2500298" y="2428868"/>
            <a:ext cx="3636962" cy="901700"/>
          </a:xfrm>
          <a:prstGeom prst="bevel">
            <a:avLst/>
          </a:prstGeom>
          <a:ln>
            <a:solidFill>
              <a:srgbClr val="FF6600"/>
            </a:solidFill>
          </a:ln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>
                <a:solidFill>
                  <a:srgbClr val="0070C0"/>
                </a:solidFill>
                <a:latin typeface="Times New Roman" pitchFamily="18" charset="0"/>
              </a:rPr>
              <a:t>сравнение</a:t>
            </a:r>
          </a:p>
        </p:txBody>
      </p:sp>
      <p:sp>
        <p:nvSpPr>
          <p:cNvPr id="5" name="AutoShape 17"/>
          <p:cNvSpPr>
            <a:spLocks noChangeArrowheads="1"/>
          </p:cNvSpPr>
          <p:nvPr/>
        </p:nvSpPr>
        <p:spPr bwMode="auto">
          <a:xfrm>
            <a:off x="2500298" y="3429000"/>
            <a:ext cx="3636962" cy="896937"/>
          </a:xfrm>
          <a:prstGeom prst="bevel">
            <a:avLst/>
          </a:prstGeom>
          <a:ln>
            <a:solidFill>
              <a:srgbClr val="FF6600"/>
            </a:solidFill>
          </a:ln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метафора</a:t>
            </a:r>
          </a:p>
        </p:txBody>
      </p:sp>
      <p:sp>
        <p:nvSpPr>
          <p:cNvPr id="6" name="AutoShape 19"/>
          <p:cNvSpPr>
            <a:spLocks noChangeArrowheads="1"/>
          </p:cNvSpPr>
          <p:nvPr/>
        </p:nvSpPr>
        <p:spPr bwMode="auto">
          <a:xfrm>
            <a:off x="2500298" y="4429132"/>
            <a:ext cx="3656012" cy="887412"/>
          </a:xfrm>
          <a:prstGeom prst="bevel">
            <a:avLst/>
          </a:prstGeom>
          <a:ln>
            <a:solidFill>
              <a:srgbClr val="FF6600"/>
            </a:solidFill>
          </a:ln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>
                <a:solidFill>
                  <a:srgbClr val="0070C0"/>
                </a:solidFill>
                <a:latin typeface="Times New Roman" pitchFamily="18" charset="0"/>
              </a:rPr>
              <a:t>эпитет</a:t>
            </a:r>
          </a:p>
        </p:txBody>
      </p:sp>
      <p:sp>
        <p:nvSpPr>
          <p:cNvPr id="7" name="AutoShape 19"/>
          <p:cNvSpPr>
            <a:spLocks noChangeArrowheads="1"/>
          </p:cNvSpPr>
          <p:nvPr/>
        </p:nvSpPr>
        <p:spPr bwMode="auto">
          <a:xfrm>
            <a:off x="2500298" y="5429264"/>
            <a:ext cx="3656012" cy="887412"/>
          </a:xfrm>
          <a:prstGeom prst="bevel">
            <a:avLst/>
          </a:prstGeom>
          <a:ln>
            <a:solidFill>
              <a:srgbClr val="FF6600"/>
            </a:solidFill>
          </a:ln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>
                <a:solidFill>
                  <a:srgbClr val="0070C0"/>
                </a:solidFill>
                <a:latin typeface="Times New Roman" pitchFamily="18" charset="0"/>
              </a:rPr>
              <a:t>олицетворение</a:t>
            </a:r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358082" y="3500438"/>
            <a:ext cx="857256" cy="78581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FF33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142852"/>
            <a:ext cx="7901014" cy="857256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>
                <a:solidFill>
                  <a:srgbClr val="FF0000"/>
                </a:solidFill>
                <a:latin typeface="Times New Roman" pitchFamily="18" charset="0"/>
              </a:rPr>
              <a:t/>
            </a:r>
            <a:br>
              <a:rPr lang="ru-RU" sz="2200" b="1" dirty="0" smtClean="0">
                <a:solidFill>
                  <a:srgbClr val="FF0000"/>
                </a:solidFill>
                <a:latin typeface="Times New Roman" pitchFamily="18" charset="0"/>
              </a:rPr>
            </a:br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</a:rPr>
              <a:t/>
            </a:r>
            <a:br>
              <a:rPr lang="ru-RU" sz="2700" b="1" dirty="0" smtClean="0">
                <a:solidFill>
                  <a:srgbClr val="FF0000"/>
                </a:solidFill>
                <a:latin typeface="Times New Roman" pitchFamily="18" charset="0"/>
              </a:rPr>
            </a:br>
            <a:r>
              <a:rPr lang="ru-RU" sz="2700" dirty="0" smtClean="0">
                <a:solidFill>
                  <a:srgbClr val="FF0000"/>
                </a:solidFill>
                <a:latin typeface="Times New Roman" pitchFamily="18" charset="0"/>
              </a:rPr>
              <a:t>Укажите, какое из перечисленных средств художественной выразительности используется в предложении. </a:t>
            </a:r>
            <a:r>
              <a:rPr lang="ru-RU" sz="2700" b="1" dirty="0" smtClean="0">
                <a:solidFill>
                  <a:srgbClr val="E65D00"/>
                </a:solidFill>
                <a:latin typeface="Times New Roman" pitchFamily="18" charset="0"/>
              </a:rPr>
              <a:t/>
            </a:r>
            <a:br>
              <a:rPr lang="ru-RU" sz="2700" b="1" dirty="0" smtClean="0">
                <a:solidFill>
                  <a:srgbClr val="E65D00"/>
                </a:solidFill>
                <a:latin typeface="Times New Roman" pitchFamily="18" charset="0"/>
              </a:rPr>
            </a:br>
            <a:endParaRPr lang="ru-RU" sz="2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1428736"/>
            <a:ext cx="7829576" cy="469742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Но этот так хорошо обдуманный план неожиданно лопнул... (По Н. Гарину-Михайловскому)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10"/>
          <p:cNvSpPr>
            <a:spLocks noChangeArrowheads="1"/>
          </p:cNvSpPr>
          <p:nvPr/>
        </p:nvSpPr>
        <p:spPr bwMode="auto">
          <a:xfrm>
            <a:off x="2500298" y="2500306"/>
            <a:ext cx="3636962" cy="901700"/>
          </a:xfrm>
          <a:prstGeom prst="bevel">
            <a:avLst/>
          </a:prstGeom>
          <a:ln>
            <a:solidFill>
              <a:srgbClr val="FF6600"/>
            </a:solidFill>
          </a:ln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метафора</a:t>
            </a:r>
          </a:p>
          <a:p>
            <a:pPr algn="ctr">
              <a:defRPr/>
            </a:pP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AutoShape 19"/>
          <p:cNvSpPr>
            <a:spLocks noChangeArrowheads="1"/>
          </p:cNvSpPr>
          <p:nvPr/>
        </p:nvSpPr>
        <p:spPr bwMode="auto">
          <a:xfrm>
            <a:off x="2500298" y="3500438"/>
            <a:ext cx="3656012" cy="887412"/>
          </a:xfrm>
          <a:prstGeom prst="bevel">
            <a:avLst/>
          </a:prstGeom>
          <a:ln>
            <a:solidFill>
              <a:srgbClr val="FF6600"/>
            </a:solidFill>
          </a:ln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>
                <a:solidFill>
                  <a:srgbClr val="0070C0"/>
                </a:solidFill>
                <a:latin typeface="Times New Roman" pitchFamily="18" charset="0"/>
              </a:rPr>
              <a:t>фразеологизм</a:t>
            </a:r>
          </a:p>
        </p:txBody>
      </p:sp>
      <p:sp>
        <p:nvSpPr>
          <p:cNvPr id="8" name="AutoShape 19"/>
          <p:cNvSpPr>
            <a:spLocks noChangeArrowheads="1"/>
          </p:cNvSpPr>
          <p:nvPr/>
        </p:nvSpPr>
        <p:spPr bwMode="auto">
          <a:xfrm>
            <a:off x="2500298" y="4500570"/>
            <a:ext cx="3656012" cy="887412"/>
          </a:xfrm>
          <a:prstGeom prst="bevel">
            <a:avLst/>
          </a:prstGeom>
          <a:ln>
            <a:solidFill>
              <a:srgbClr val="FF6600"/>
            </a:solidFill>
          </a:ln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>
                <a:solidFill>
                  <a:srgbClr val="0070C0"/>
                </a:solidFill>
                <a:latin typeface="Times New Roman" pitchFamily="18" charset="0"/>
              </a:rPr>
              <a:t>олицетворение</a:t>
            </a:r>
          </a:p>
        </p:txBody>
      </p:sp>
      <p:sp>
        <p:nvSpPr>
          <p:cNvPr id="9" name="AutoShape 10"/>
          <p:cNvSpPr>
            <a:spLocks noChangeArrowheads="1"/>
          </p:cNvSpPr>
          <p:nvPr/>
        </p:nvSpPr>
        <p:spPr bwMode="auto">
          <a:xfrm>
            <a:off x="2500298" y="5500702"/>
            <a:ext cx="3636962" cy="901700"/>
          </a:xfrm>
          <a:prstGeom prst="bevel">
            <a:avLst/>
          </a:prstGeom>
          <a:ln>
            <a:solidFill>
              <a:srgbClr val="FF6600"/>
            </a:solidFill>
          </a:ln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>
                <a:solidFill>
                  <a:srgbClr val="0070C0"/>
                </a:solidFill>
                <a:latin typeface="Times New Roman" pitchFamily="18" charset="0"/>
              </a:rPr>
              <a:t>сравнение</a:t>
            </a:r>
          </a:p>
        </p:txBody>
      </p:sp>
      <p:sp>
        <p:nvSpPr>
          <p:cNvPr id="10" name="Управляющая кнопка: далее 9">
            <a:hlinkClick r:id="" action="ppaction://hlinkshowjump?jump=nextslide" highlightClick="1"/>
          </p:cNvPr>
          <p:cNvSpPr/>
          <p:nvPr/>
        </p:nvSpPr>
        <p:spPr>
          <a:xfrm>
            <a:off x="7358082" y="3500438"/>
            <a:ext cx="857256" cy="78581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FF33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000132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</a:rPr>
              <a:t/>
            </a:r>
            <a:br>
              <a:rPr lang="ru-RU" sz="2700" b="1" dirty="0" smtClean="0">
                <a:solidFill>
                  <a:srgbClr val="FF0000"/>
                </a:solidFill>
                <a:latin typeface="Times New Roman" pitchFamily="18" charset="0"/>
              </a:rPr>
            </a:br>
            <a:r>
              <a:rPr lang="ru-RU" sz="2700" dirty="0" smtClean="0">
                <a:solidFill>
                  <a:srgbClr val="FF0000"/>
                </a:solidFill>
                <a:latin typeface="Times New Roman" pitchFamily="18" charset="0"/>
              </a:rPr>
              <a:t>Укажите, какое из перечисленных средств художественной выразительности используется в предложении. </a:t>
            </a:r>
            <a:r>
              <a:rPr lang="ru-RU" sz="2400" b="1" dirty="0" smtClean="0">
                <a:solidFill>
                  <a:srgbClr val="E65D00"/>
                </a:solidFill>
                <a:latin typeface="Times New Roman" pitchFamily="18" charset="0"/>
              </a:rPr>
              <a:t/>
            </a:r>
            <a:br>
              <a:rPr lang="ru-RU" sz="2400" b="1" dirty="0" smtClean="0">
                <a:solidFill>
                  <a:srgbClr val="E65D00"/>
                </a:solidFill>
                <a:latin typeface="Times New Roman" pitchFamily="18" charset="0"/>
              </a:rPr>
            </a:b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1285860"/>
            <a:ext cx="7829576" cy="4840303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Но вот наступило такое утро, когда все окна были в извилистых водяных дорожках, а дождь заколачивал и заколачивал что-то в крышу... (По А. Алексину)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AutoShape 17"/>
          <p:cNvSpPr>
            <a:spLocks noChangeArrowheads="1"/>
          </p:cNvSpPr>
          <p:nvPr/>
        </p:nvSpPr>
        <p:spPr bwMode="auto">
          <a:xfrm>
            <a:off x="2484438" y="3500438"/>
            <a:ext cx="3636962" cy="896937"/>
          </a:xfrm>
          <a:prstGeom prst="bevel">
            <a:avLst/>
          </a:prstGeom>
          <a:ln>
            <a:solidFill>
              <a:srgbClr val="FF6600"/>
            </a:solidFill>
          </a:ln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>
                <a:solidFill>
                  <a:srgbClr val="0070C0"/>
                </a:solidFill>
                <a:latin typeface="Times New Roman" pitchFamily="18" charset="0"/>
              </a:rPr>
              <a:t>фразеологизм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AutoShape 18"/>
          <p:cNvSpPr>
            <a:spLocks noChangeArrowheads="1"/>
          </p:cNvSpPr>
          <p:nvPr/>
        </p:nvSpPr>
        <p:spPr bwMode="auto">
          <a:xfrm>
            <a:off x="2484438" y="4508500"/>
            <a:ext cx="3636962" cy="892175"/>
          </a:xfrm>
          <a:prstGeom prst="bevel">
            <a:avLst/>
          </a:prstGeom>
          <a:ln>
            <a:solidFill>
              <a:srgbClr val="FF6600"/>
            </a:solidFill>
          </a:ln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сравнение</a:t>
            </a:r>
          </a:p>
          <a:p>
            <a:pPr algn="ctr">
              <a:defRPr/>
            </a:pP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AutoShape 19"/>
          <p:cNvSpPr>
            <a:spLocks noChangeArrowheads="1"/>
          </p:cNvSpPr>
          <p:nvPr/>
        </p:nvSpPr>
        <p:spPr bwMode="auto">
          <a:xfrm>
            <a:off x="2500298" y="5500702"/>
            <a:ext cx="3656012" cy="887412"/>
          </a:xfrm>
          <a:prstGeom prst="bevel">
            <a:avLst/>
          </a:prstGeom>
          <a:ln>
            <a:solidFill>
              <a:srgbClr val="FF6600"/>
            </a:solidFill>
          </a:ln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</a:rPr>
              <a:t>олицетворение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</a:endParaRPr>
          </a:p>
        </p:txBody>
      </p:sp>
      <p:sp>
        <p:nvSpPr>
          <p:cNvPr id="9" name="AutoShape 10"/>
          <p:cNvSpPr>
            <a:spLocks noChangeArrowheads="1"/>
          </p:cNvSpPr>
          <p:nvPr/>
        </p:nvSpPr>
        <p:spPr bwMode="auto">
          <a:xfrm>
            <a:off x="2500298" y="2500306"/>
            <a:ext cx="3636962" cy="901700"/>
          </a:xfrm>
          <a:prstGeom prst="bevel">
            <a:avLst/>
          </a:prstGeom>
          <a:ln>
            <a:solidFill>
              <a:srgbClr val="FF6600"/>
            </a:solidFill>
          </a:ln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метафора</a:t>
            </a:r>
          </a:p>
          <a:p>
            <a:pPr algn="ctr">
              <a:defRPr/>
            </a:pP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358082" y="3500438"/>
            <a:ext cx="857256" cy="78581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FF33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9035" y="188640"/>
            <a:ext cx="8229600" cy="1072018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</a:rPr>
              <a:t>Укажите, какое из перечисленных средств художественной выразительности используется в предложении.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1600200"/>
            <a:ext cx="7829576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Ведь сердце матери способно простить тебе всё на свете. (По И.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Селивёрствовой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dirty="0" smtClean="0"/>
          </a:p>
          <a:p>
            <a:pPr>
              <a:buNone/>
            </a:pP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AutoShape 18"/>
          <p:cNvSpPr>
            <a:spLocks noChangeArrowheads="1"/>
          </p:cNvSpPr>
          <p:nvPr/>
        </p:nvSpPr>
        <p:spPr bwMode="auto">
          <a:xfrm>
            <a:off x="2500298" y="4429132"/>
            <a:ext cx="3636962" cy="892175"/>
          </a:xfrm>
          <a:prstGeom prst="bevel">
            <a:avLst/>
          </a:prstGeom>
          <a:ln>
            <a:solidFill>
              <a:srgbClr val="FF6600"/>
            </a:solidFill>
          </a:ln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гипербола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AutoShape 19"/>
          <p:cNvSpPr>
            <a:spLocks noChangeArrowheads="1"/>
          </p:cNvSpPr>
          <p:nvPr/>
        </p:nvSpPr>
        <p:spPr bwMode="auto">
          <a:xfrm>
            <a:off x="2500298" y="5429264"/>
            <a:ext cx="3656012" cy="887412"/>
          </a:xfrm>
          <a:prstGeom prst="bevel">
            <a:avLst/>
          </a:prstGeom>
          <a:ln>
            <a:solidFill>
              <a:srgbClr val="FF6600"/>
            </a:solidFill>
          </a:ln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>
                <a:solidFill>
                  <a:srgbClr val="0070C0"/>
                </a:solidFill>
                <a:latin typeface="Times New Roman" pitchFamily="18" charset="0"/>
              </a:rPr>
              <a:t>олицетворение</a:t>
            </a:r>
          </a:p>
        </p:txBody>
      </p:sp>
      <p:sp>
        <p:nvSpPr>
          <p:cNvPr id="7" name="AutoShape 10"/>
          <p:cNvSpPr>
            <a:spLocks noChangeArrowheads="1"/>
          </p:cNvSpPr>
          <p:nvPr/>
        </p:nvSpPr>
        <p:spPr bwMode="auto">
          <a:xfrm>
            <a:off x="2484438" y="2492375"/>
            <a:ext cx="3636962" cy="901700"/>
          </a:xfrm>
          <a:prstGeom prst="bevel">
            <a:avLst/>
          </a:prstGeom>
          <a:ln>
            <a:solidFill>
              <a:srgbClr val="FF6600"/>
            </a:solidFill>
          </a:ln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метафора</a:t>
            </a:r>
          </a:p>
          <a:p>
            <a:pPr algn="ctr">
              <a:defRPr/>
            </a:pP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AutoShape 17"/>
          <p:cNvSpPr>
            <a:spLocks noChangeArrowheads="1"/>
          </p:cNvSpPr>
          <p:nvPr/>
        </p:nvSpPr>
        <p:spPr bwMode="auto">
          <a:xfrm>
            <a:off x="2484438" y="3500438"/>
            <a:ext cx="3636962" cy="896937"/>
          </a:xfrm>
          <a:prstGeom prst="bevel">
            <a:avLst/>
          </a:prstGeom>
          <a:ln>
            <a:solidFill>
              <a:srgbClr val="FF6600"/>
            </a:solidFill>
          </a:ln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сравнение</a:t>
            </a:r>
          </a:p>
          <a:p>
            <a:pPr algn="ctr">
              <a:defRPr/>
            </a:pP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7358082" y="3500438"/>
            <a:ext cx="857256" cy="78581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FF33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85860"/>
          </a:xfrm>
        </p:spPr>
        <p:txBody>
          <a:bodyPr>
            <a:noAutofit/>
          </a:bodyPr>
          <a:lstStyle/>
          <a:p>
            <a:r>
              <a:rPr lang="ru-RU" sz="2200" b="1" dirty="0" smtClean="0">
                <a:solidFill>
                  <a:srgbClr val="FF0000"/>
                </a:solidFill>
                <a:latin typeface="Times New Roman" pitchFamily="18" charset="0"/>
              </a:rPr>
              <a:t/>
            </a:r>
            <a:br>
              <a:rPr lang="ru-RU" sz="2200" b="1" dirty="0" smtClean="0">
                <a:solidFill>
                  <a:srgbClr val="FF0000"/>
                </a:solidFill>
                <a:latin typeface="Times New Roman" pitchFamily="18" charset="0"/>
              </a:rPr>
            </a:b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</a:rPr>
              <a:t>Укажите, какое из перечисленных средств художественной выразительности используется в предложении. </a:t>
            </a:r>
            <a:r>
              <a:rPr lang="ru-RU" sz="2200" b="1" dirty="0" smtClean="0">
                <a:solidFill>
                  <a:srgbClr val="E65D00"/>
                </a:solidFill>
                <a:latin typeface="Times New Roman" pitchFamily="18" charset="0"/>
              </a:rPr>
              <a:t/>
            </a:r>
            <a:br>
              <a:rPr lang="ru-RU" sz="2200" b="1" dirty="0" smtClean="0">
                <a:solidFill>
                  <a:srgbClr val="E65D00"/>
                </a:solidFill>
                <a:latin typeface="Times New Roman" pitchFamily="18" charset="0"/>
              </a:rPr>
            </a:b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1285860"/>
            <a:ext cx="7829576" cy="484030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Вся встреча с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Алкой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Ивановой пронеслась в смятенной душе Андрейки, словно вихрь.</a:t>
            </a:r>
          </a:p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(По В. И. Одноралову)</a:t>
            </a:r>
          </a:p>
          <a:p>
            <a:pPr>
              <a:buNone/>
            </a:pP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AutoShape 17"/>
          <p:cNvSpPr>
            <a:spLocks noChangeArrowheads="1"/>
          </p:cNvSpPr>
          <p:nvPr/>
        </p:nvSpPr>
        <p:spPr bwMode="auto">
          <a:xfrm>
            <a:off x="2428860" y="3500438"/>
            <a:ext cx="3636962" cy="896937"/>
          </a:xfrm>
          <a:prstGeom prst="bevel">
            <a:avLst/>
          </a:prstGeom>
          <a:ln>
            <a:solidFill>
              <a:srgbClr val="FF6600"/>
            </a:solidFill>
          </a:ln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сравнение</a:t>
            </a:r>
          </a:p>
          <a:p>
            <a:pPr algn="ctr">
              <a:defRPr/>
            </a:pP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AutoShape 17"/>
          <p:cNvSpPr>
            <a:spLocks noChangeArrowheads="1"/>
          </p:cNvSpPr>
          <p:nvPr/>
        </p:nvSpPr>
        <p:spPr bwMode="auto">
          <a:xfrm>
            <a:off x="2428860" y="2500306"/>
            <a:ext cx="3636962" cy="896937"/>
          </a:xfrm>
          <a:prstGeom prst="bevel">
            <a:avLst/>
          </a:prstGeom>
          <a:ln>
            <a:solidFill>
              <a:srgbClr val="FF6600"/>
            </a:solidFill>
          </a:ln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>
                <a:solidFill>
                  <a:srgbClr val="0070C0"/>
                </a:solidFill>
                <a:latin typeface="Times New Roman" pitchFamily="18" charset="0"/>
              </a:rPr>
              <a:t>фразеологизм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19"/>
          <p:cNvSpPr>
            <a:spLocks noChangeArrowheads="1"/>
          </p:cNvSpPr>
          <p:nvPr/>
        </p:nvSpPr>
        <p:spPr bwMode="auto">
          <a:xfrm>
            <a:off x="2428860" y="5500702"/>
            <a:ext cx="3656012" cy="887412"/>
          </a:xfrm>
          <a:prstGeom prst="bevel">
            <a:avLst/>
          </a:prstGeom>
          <a:ln>
            <a:solidFill>
              <a:srgbClr val="FF6600"/>
            </a:solidFill>
          </a:ln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</a:rPr>
              <a:t>олицетворение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</a:endParaRPr>
          </a:p>
        </p:txBody>
      </p:sp>
      <p:sp>
        <p:nvSpPr>
          <p:cNvPr id="7" name="AutoShape 17"/>
          <p:cNvSpPr>
            <a:spLocks noChangeArrowheads="1"/>
          </p:cNvSpPr>
          <p:nvPr/>
        </p:nvSpPr>
        <p:spPr bwMode="auto">
          <a:xfrm>
            <a:off x="2428860" y="4500570"/>
            <a:ext cx="3636962" cy="896937"/>
          </a:xfrm>
          <a:prstGeom prst="bevel">
            <a:avLst/>
          </a:prstGeom>
          <a:ln>
            <a:solidFill>
              <a:srgbClr val="FF6600"/>
            </a:solidFill>
          </a:ln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эпитет</a:t>
            </a:r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358082" y="3500438"/>
            <a:ext cx="857256" cy="78581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FF33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571472" y="214290"/>
            <a:ext cx="8358246" cy="621510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Дорогой друг!</a:t>
            </a: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Данный образовательный ресурс предназначен  для подготовки к ОГЭ по русскому языку. Его первый уровень представляет собой теоретическую справку, с помощью которой ты можешь вспомнить выразительные средства речи и усовершенствовать свои умения и навыки.  Для перехода по страницам в данном разделе пользуйся кнопкой</a:t>
            </a: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	После завершения теоретической части ты можешь перейти ко второму уровню – проверочному тесту по данной теме при помощи кнопки </a:t>
            </a: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	     Переход в данном разделе осуществляется при помощи кнопки           Надеюсь, что эти занятия помогут тебе успешно подготовиться к ОГЭ по русскому языку. </a:t>
            </a:r>
            <a:endParaRPr lang="ru-RU" sz="2400" b="1" dirty="0" smtClean="0">
              <a:solidFill>
                <a:srgbClr val="CC0000"/>
              </a:solidFill>
            </a:endParaRPr>
          </a:p>
          <a:p>
            <a:pPr algn="ctr">
              <a:buNone/>
            </a:pPr>
            <a:r>
              <a:rPr lang="ru-RU" sz="24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Желаю удачи!</a:t>
            </a:r>
            <a:endParaRPr lang="ru-RU" sz="2400" b="1" dirty="0" smtClean="0">
              <a:solidFill>
                <a:srgbClr val="CC000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5" name="Управляющая кнопка: назад 4">
            <a:hlinkClick r:id="" action="ppaction://noaction" highlightClick="1"/>
          </p:cNvPr>
          <p:cNvSpPr/>
          <p:nvPr/>
        </p:nvSpPr>
        <p:spPr>
          <a:xfrm>
            <a:off x="6072198" y="2928934"/>
            <a:ext cx="500066" cy="35719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Двойная волна 6">
            <a:hlinkClick r:id="" action="ppaction://noaction" highlightClick="1"/>
          </p:cNvPr>
          <p:cNvSpPr/>
          <p:nvPr/>
        </p:nvSpPr>
        <p:spPr>
          <a:xfrm>
            <a:off x="5643570" y="4143380"/>
            <a:ext cx="2286016" cy="357190"/>
          </a:xfrm>
          <a:prstGeom prst="doubleWave">
            <a:avLst>
              <a:gd name="adj1" fmla="val 6250"/>
              <a:gd name="adj2" fmla="val -5143"/>
            </a:avLst>
          </a:prstGeom>
          <a:solidFill>
            <a:srgbClr val="C566CC"/>
          </a:solidFill>
          <a:ln w="38100">
            <a:solidFill>
              <a:srgbClr val="0A26F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EEEA44"/>
                </a:solidFill>
                <a:latin typeface="Times New Roman" pitchFamily="18" charset="0"/>
                <a:cs typeface="Times New Roman" pitchFamily="18" charset="0"/>
              </a:rPr>
              <a:t>Перейти к тесту </a:t>
            </a:r>
            <a:endParaRPr lang="ru-RU" sz="1600" b="1" dirty="0">
              <a:solidFill>
                <a:srgbClr val="EEEA4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Управляющая кнопка: назад 7">
            <a:hlinkClick r:id="" action="ppaction://noaction" highlightClick="1"/>
          </p:cNvPr>
          <p:cNvSpPr/>
          <p:nvPr/>
        </p:nvSpPr>
        <p:spPr>
          <a:xfrm rot="10800000">
            <a:off x="3286116" y="4929198"/>
            <a:ext cx="500066" cy="35719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0947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Использованные ресурсы: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836712"/>
            <a:ext cx="7901014" cy="5289451"/>
          </a:xfrm>
        </p:spPr>
        <p:txBody>
          <a:bodyPr numCol="2">
            <a:normAutofit fontScale="92500" lnSpcReduction="20000"/>
          </a:bodyPr>
          <a:lstStyle/>
          <a:p>
            <a:pPr marL="514350" indent="-514350">
              <a:buAutoNum type="arabicParenR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Шаблон презентации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http://free-office.net/shablony-powerpoint/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buFont typeface="Arial" pitchFamily="34" charset="0"/>
              <a:buAutoNum type="arabicParenR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Словарь литературоведческих терминов </a:t>
            </a:r>
            <a:r>
              <a:rPr lang="ru-RU" sz="2400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http://www.endic.ru/linguistics/Trop-755.html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buFont typeface="Arial" pitchFamily="34" charset="0"/>
              <a:buAutoNum type="arabicParenR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Материал для тестов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https://rus-oge.sdamgia.ru/test?a=catlistwstat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Arial" pitchFamily="34" charset="0"/>
              <a:buAutoNum type="arabicParenR"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Arial" pitchFamily="34" charset="0"/>
              <a:buAutoNum type="arabicParenR"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Arial" pitchFamily="34" charset="0"/>
              <a:buAutoNum type="arabicParenR"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Arial" pitchFamily="34" charset="0"/>
              <a:buAutoNum type="arabicParenR"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Arial" pitchFamily="34" charset="0"/>
              <a:buAutoNum type="arabicParenR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Ссылки на изображения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  <a:hlinkClick r:id="rId5"/>
              </a:rPr>
              <a:t>Дом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  <a:hlinkClick r:id="rId6"/>
              </a:rPr>
              <a:t>Рябина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  <a:hlinkClick r:id="rId7"/>
              </a:rPr>
              <a:t>Костёр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  <a:hlinkClick r:id="rId8"/>
              </a:rPr>
              <a:t>Рябина2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  <a:hlinkClick r:id="rId9"/>
              </a:rPr>
              <a:t>Парк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  <a:hlinkClick r:id="rId10"/>
              </a:rPr>
              <a:t>Аршин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  <a:hlinkClick r:id="rId11"/>
              </a:rPr>
              <a:t>Иллюстрация к сказке Пушкина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  <a:hlinkClick r:id="rId12"/>
              </a:rPr>
              <a:t>Иллюстрация к фразеологизму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endParaRPr lang="ru-RU" dirty="0">
              <a:latin typeface="Monotype Corsiva" pitchFamily="66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4294967295"/>
          </p:nvPr>
        </p:nvSpPr>
        <p:spPr>
          <a:xfrm>
            <a:off x="714348" y="785794"/>
            <a:ext cx="8001056" cy="5340369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sz="4000" b="1" dirty="0" smtClean="0">
                <a:solidFill>
                  <a:srgbClr val="C00000"/>
                </a:solidFill>
                <a:latin typeface="Monotype Corsiva" pitchFamily="66" charset="0"/>
              </a:rPr>
              <a:t>      </a:t>
            </a:r>
            <a:r>
              <a:rPr lang="ru-RU" sz="39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Выразительные средства речи</a:t>
            </a:r>
            <a:r>
              <a:rPr lang="ru-RU" sz="3900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900" dirty="0" smtClean="0">
                <a:latin typeface="Times New Roman" pitchFamily="18" charset="0"/>
                <a:cs typeface="Times New Roman" pitchFamily="18" charset="0"/>
              </a:rPr>
              <a:t>– это поэтические обороты речи, в которых слово или выражение употреблено в </a:t>
            </a:r>
            <a:r>
              <a:rPr lang="ru-RU" sz="3900" u="sng" dirty="0" smtClean="0">
                <a:latin typeface="Times New Roman" pitchFamily="18" charset="0"/>
                <a:cs typeface="Times New Roman" pitchFamily="18" charset="0"/>
              </a:rPr>
              <a:t>переносном значении</a:t>
            </a:r>
            <a:r>
              <a:rPr lang="ru-RU" sz="3900" dirty="0" smtClean="0">
                <a:latin typeface="Times New Roman" pitchFamily="18" charset="0"/>
                <a:cs typeface="Times New Roman" pitchFamily="18" charset="0"/>
              </a:rPr>
              <a:t>. В основе всех тропов (за исключением метонимии) лежит сравнение, сопоставление двух явлений с целью пояснения одного при помощи другого</a:t>
            </a:r>
            <a:r>
              <a:rPr lang="ru-RU" sz="4000" dirty="0" smtClean="0">
                <a:latin typeface="Monotype Corsiva" pitchFamily="66" charset="0"/>
              </a:rPr>
              <a:t>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2282301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500042"/>
            <a:ext cx="7643866" cy="87408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latin typeface="Monotype Corsiva" pitchFamily="66" charset="0"/>
              </a:rPr>
              <a:t>     </a:t>
            </a:r>
          </a:p>
          <a:p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Для успешного выполнения задания №3 необходимо знать такие тропы, как </a:t>
            </a:r>
            <a:r>
              <a:rPr lang="ru-RU" sz="36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сравнение, метафору, олицетворение, фразеологизм, гиперболу, эпитет.</a:t>
            </a:r>
          </a:p>
          <a:p>
            <a:endParaRPr lang="ru-RU" b="1" dirty="0" smtClean="0">
              <a:latin typeface="Monotype Corsiva" pitchFamily="66" charset="0"/>
            </a:endParaRPr>
          </a:p>
          <a:p>
            <a:endParaRPr lang="ru-RU" b="1" dirty="0" smtClean="0">
              <a:latin typeface="Monotype Corsiva" pitchFamily="66" charset="0"/>
            </a:endParaRPr>
          </a:p>
          <a:p>
            <a:endParaRPr lang="ru-RU" b="1" dirty="0" smtClean="0">
              <a:latin typeface="Monotype Corsiva" pitchFamily="66" charset="0"/>
            </a:endParaRPr>
          </a:p>
          <a:p>
            <a:endParaRPr lang="ru-RU" b="1" dirty="0" smtClean="0">
              <a:latin typeface="Monotype Corsiva" pitchFamily="66" charset="0"/>
            </a:endParaRPr>
          </a:p>
          <a:p>
            <a:endParaRPr lang="ru-RU" b="1" dirty="0" smtClean="0">
              <a:latin typeface="Monotype Corsiva" pitchFamily="66" charset="0"/>
            </a:endParaRPr>
          </a:p>
          <a:p>
            <a:endParaRPr lang="ru-RU" b="1" dirty="0" smtClean="0">
              <a:latin typeface="Monotype Corsiva" pitchFamily="66" charset="0"/>
            </a:endParaRPr>
          </a:p>
          <a:p>
            <a:endParaRPr lang="ru-RU" b="1" dirty="0" smtClean="0">
              <a:latin typeface="Monotype Corsiva" pitchFamily="66" charset="0"/>
            </a:endParaRPr>
          </a:p>
          <a:p>
            <a:endParaRPr lang="ru-RU" b="1" dirty="0" smtClean="0">
              <a:latin typeface="Monotype Corsiva" pitchFamily="66" charset="0"/>
            </a:endParaRPr>
          </a:p>
          <a:p>
            <a:endParaRPr lang="ru-RU" b="1" dirty="0" smtClean="0">
              <a:latin typeface="Monotype Corsiva" pitchFamily="66" charset="0"/>
            </a:endParaRPr>
          </a:p>
          <a:p>
            <a:endParaRPr lang="ru-RU" b="1" dirty="0" smtClean="0">
              <a:latin typeface="Monotype Corsiva" pitchFamily="66" charset="0"/>
            </a:endParaRPr>
          </a:p>
          <a:p>
            <a:endParaRPr lang="ru-RU" b="1" dirty="0" smtClean="0">
              <a:latin typeface="Monotype Corsiva" pitchFamily="66" charset="0"/>
            </a:endParaRPr>
          </a:p>
          <a:p>
            <a:endParaRPr lang="ru-RU" b="1" dirty="0" smtClean="0">
              <a:latin typeface="Monotype Corsiva" pitchFamily="66" charset="0"/>
            </a:endParaRPr>
          </a:p>
          <a:p>
            <a:endParaRPr lang="ru-RU" b="1" dirty="0" smtClean="0">
              <a:latin typeface="Monotype Corsiva" pitchFamily="66" charset="0"/>
            </a:endParaRPr>
          </a:p>
          <a:p>
            <a:endParaRPr lang="ru-RU" b="1" dirty="0" smtClean="0">
              <a:latin typeface="Monotype Corsiva" pitchFamily="66" charset="0"/>
            </a:endParaRPr>
          </a:p>
          <a:p>
            <a:endParaRPr lang="ru-RU" b="1" dirty="0" smtClean="0">
              <a:latin typeface="Monotype Corsiva" pitchFamily="66" charset="0"/>
            </a:endParaRPr>
          </a:p>
          <a:p>
            <a:endParaRPr lang="ru-RU" b="1" dirty="0" smtClean="0">
              <a:latin typeface="Monotype Corsiva" pitchFamily="66" charset="0"/>
            </a:endParaRPr>
          </a:p>
          <a:p>
            <a:endParaRPr lang="ru-RU" b="1" dirty="0" smtClean="0">
              <a:latin typeface="Monotype Corsiva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857500" y="2643188"/>
            <a:ext cx="3786188" cy="1500187"/>
          </a:xfrm>
          <a:prstGeom prst="ellipse">
            <a:avLst/>
          </a:prstGeom>
          <a:solidFill>
            <a:schemeClr val="bg1">
              <a:lumMod val="85000"/>
            </a:schemeClr>
          </a:solidFill>
          <a:ln w="57150">
            <a:solidFill>
              <a:srgbClr val="3C1B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smtClean="0">
                <a:solidFill>
                  <a:srgbClr val="275ED9"/>
                </a:solidFill>
                <a:latin typeface="Times New Roman" pitchFamily="18" charset="0"/>
                <a:cs typeface="Times New Roman" pitchFamily="18" charset="0"/>
              </a:rPr>
              <a:t>Выразительные </a:t>
            </a:r>
            <a:r>
              <a:rPr lang="ru-RU" sz="2400" b="1" dirty="0">
                <a:solidFill>
                  <a:srgbClr val="275ED9"/>
                </a:solidFill>
                <a:latin typeface="Times New Roman" pitchFamily="18" charset="0"/>
                <a:cs typeface="Times New Roman" pitchFamily="18" charset="0"/>
              </a:rPr>
              <a:t>средства речи</a:t>
            </a:r>
          </a:p>
        </p:txBody>
      </p:sp>
      <p:sp>
        <p:nvSpPr>
          <p:cNvPr id="3" name="эпитет">
            <a:hlinkClick r:id="rId2" action="ppaction://hlinksldjump"/>
          </p:cNvPr>
          <p:cNvSpPr/>
          <p:nvPr/>
        </p:nvSpPr>
        <p:spPr>
          <a:xfrm>
            <a:off x="3571868" y="285728"/>
            <a:ext cx="2286000" cy="1428760"/>
          </a:xfrm>
          <a:prstGeom prst="ellipse">
            <a:avLst/>
          </a:prstGeom>
          <a:solidFill>
            <a:schemeClr val="bg1">
              <a:lumMod val="85000"/>
            </a:schemeClr>
          </a:solidFill>
          <a:ln w="57150">
            <a:solidFill>
              <a:srgbClr val="3C1BB5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275ED9"/>
                </a:solidFill>
                <a:latin typeface="Times New Roman" pitchFamily="18" charset="0"/>
                <a:cs typeface="Times New Roman" pitchFamily="18" charset="0"/>
              </a:rPr>
              <a:t>Эпитет</a:t>
            </a:r>
          </a:p>
        </p:txBody>
      </p:sp>
      <p:sp>
        <p:nvSpPr>
          <p:cNvPr id="5" name="олицетворение">
            <a:hlinkClick r:id="rId3" action="ppaction://hlinksldjump"/>
          </p:cNvPr>
          <p:cNvSpPr/>
          <p:nvPr/>
        </p:nvSpPr>
        <p:spPr>
          <a:xfrm>
            <a:off x="6429375" y="1142984"/>
            <a:ext cx="2428875" cy="1428766"/>
          </a:xfrm>
          <a:prstGeom prst="ellipse">
            <a:avLst/>
          </a:prstGeom>
          <a:solidFill>
            <a:schemeClr val="bg1">
              <a:lumMod val="85000"/>
            </a:schemeClr>
          </a:solidFill>
          <a:ln w="57150">
            <a:solidFill>
              <a:srgbClr val="3C1BB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400" b="1" dirty="0">
                <a:solidFill>
                  <a:srgbClr val="275ED9"/>
                </a:solidFill>
                <a:latin typeface="Times New Roman" pitchFamily="18" charset="0"/>
                <a:cs typeface="Times New Roman" pitchFamily="18" charset="0"/>
              </a:rPr>
              <a:t>Олицетворение</a:t>
            </a:r>
          </a:p>
        </p:txBody>
      </p:sp>
      <p:sp>
        <p:nvSpPr>
          <p:cNvPr id="6" name="метафора">
            <a:hlinkClick r:id="rId4" action="ppaction://hlinksldjump"/>
          </p:cNvPr>
          <p:cNvSpPr/>
          <p:nvPr/>
        </p:nvSpPr>
        <p:spPr>
          <a:xfrm>
            <a:off x="3571868" y="5072074"/>
            <a:ext cx="2428875" cy="1357312"/>
          </a:xfrm>
          <a:prstGeom prst="ellipse">
            <a:avLst/>
          </a:prstGeom>
          <a:solidFill>
            <a:schemeClr val="bg1">
              <a:lumMod val="85000"/>
            </a:schemeClr>
          </a:solidFill>
          <a:ln w="57150">
            <a:solidFill>
              <a:srgbClr val="3C1B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275ED9"/>
                </a:solidFill>
                <a:latin typeface="Times New Roman" pitchFamily="18" charset="0"/>
                <a:cs typeface="Times New Roman" pitchFamily="18" charset="0"/>
              </a:rPr>
              <a:t>Метафора</a:t>
            </a:r>
          </a:p>
        </p:txBody>
      </p:sp>
      <p:sp>
        <p:nvSpPr>
          <p:cNvPr id="7" name="сравнение">
            <a:hlinkClick r:id="rId5" action="ppaction://hlinksldjump"/>
          </p:cNvPr>
          <p:cNvSpPr/>
          <p:nvPr/>
        </p:nvSpPr>
        <p:spPr>
          <a:xfrm>
            <a:off x="500034" y="1142984"/>
            <a:ext cx="2500330" cy="1428750"/>
          </a:xfrm>
          <a:prstGeom prst="ellipse">
            <a:avLst/>
          </a:prstGeom>
          <a:solidFill>
            <a:schemeClr val="bg1">
              <a:lumMod val="85000"/>
            </a:schemeClr>
          </a:solidFill>
          <a:ln w="57150">
            <a:solidFill>
              <a:srgbClr val="3C1B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275ED9"/>
                </a:solidFill>
                <a:latin typeface="Times New Roman" pitchFamily="18" charset="0"/>
                <a:cs typeface="Times New Roman" pitchFamily="18" charset="0"/>
              </a:rPr>
              <a:t>Сравнение</a:t>
            </a:r>
          </a:p>
        </p:txBody>
      </p:sp>
      <p:sp>
        <p:nvSpPr>
          <p:cNvPr id="8" name="гипербола">
            <a:hlinkClick r:id="rId6" action="ppaction://hlinksldjump"/>
          </p:cNvPr>
          <p:cNvSpPr/>
          <p:nvPr/>
        </p:nvSpPr>
        <p:spPr>
          <a:xfrm>
            <a:off x="571472" y="4214818"/>
            <a:ext cx="2357438" cy="1357322"/>
          </a:xfrm>
          <a:prstGeom prst="ellipse">
            <a:avLst/>
          </a:prstGeom>
          <a:solidFill>
            <a:schemeClr val="bg1">
              <a:lumMod val="85000"/>
            </a:schemeClr>
          </a:solidFill>
          <a:ln w="57150">
            <a:solidFill>
              <a:srgbClr val="3C1B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275ED9"/>
                </a:solidFill>
                <a:latin typeface="Times New Roman" pitchFamily="18" charset="0"/>
                <a:cs typeface="Times New Roman" pitchFamily="18" charset="0"/>
              </a:rPr>
              <a:t>Гипербола</a:t>
            </a:r>
          </a:p>
        </p:txBody>
      </p:sp>
      <p:sp>
        <p:nvSpPr>
          <p:cNvPr id="9" name="Стрелка вправо 8"/>
          <p:cNvSpPr/>
          <p:nvPr/>
        </p:nvSpPr>
        <p:spPr>
          <a:xfrm rot="16200000">
            <a:off x="4421188" y="1936750"/>
            <a:ext cx="642938" cy="4841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 rot="19460432">
            <a:off x="6156325" y="2362200"/>
            <a:ext cx="614363" cy="484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 rot="13149767">
            <a:off x="2572556" y="2388070"/>
            <a:ext cx="722313" cy="485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 rot="8372511">
            <a:off x="2365015" y="3727033"/>
            <a:ext cx="657225" cy="485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 rot="5400000">
            <a:off x="4385469" y="4401344"/>
            <a:ext cx="714375" cy="4841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 rot="2753522">
            <a:off x="6158707" y="3947319"/>
            <a:ext cx="635000" cy="4841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Двойная волна 15">
            <a:hlinkClick r:id="rId7" action="ppaction://hlinksldjump" highlightClick="1"/>
          </p:cNvPr>
          <p:cNvSpPr/>
          <p:nvPr/>
        </p:nvSpPr>
        <p:spPr>
          <a:xfrm>
            <a:off x="714348" y="5929330"/>
            <a:ext cx="2571768" cy="642918"/>
          </a:xfrm>
          <a:prstGeom prst="doubleWave">
            <a:avLst/>
          </a:prstGeom>
          <a:solidFill>
            <a:srgbClr val="C566CC"/>
          </a:solidFill>
          <a:ln w="38100">
            <a:solidFill>
              <a:srgbClr val="0A26F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EEEA44"/>
                </a:solidFill>
                <a:latin typeface="Times New Roman" pitchFamily="18" charset="0"/>
                <a:cs typeface="Times New Roman" pitchFamily="18" charset="0"/>
              </a:rPr>
              <a:t>Перейти к тесту </a:t>
            </a:r>
            <a:endParaRPr lang="ru-RU" sz="2400" b="1" dirty="0">
              <a:solidFill>
                <a:srgbClr val="EEEA4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олицетворение">
            <a:hlinkClick r:id="rId3" action="ppaction://hlinksldjump"/>
          </p:cNvPr>
          <p:cNvSpPr/>
          <p:nvPr/>
        </p:nvSpPr>
        <p:spPr>
          <a:xfrm>
            <a:off x="6429388" y="1142984"/>
            <a:ext cx="2428875" cy="1428766"/>
          </a:xfrm>
          <a:prstGeom prst="ellipse">
            <a:avLst/>
          </a:prstGeom>
          <a:solidFill>
            <a:schemeClr val="bg1">
              <a:lumMod val="85000"/>
            </a:schemeClr>
          </a:solidFill>
          <a:ln w="57150">
            <a:solidFill>
              <a:srgbClr val="3C1BB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400" b="1" dirty="0">
                <a:solidFill>
                  <a:srgbClr val="275ED9"/>
                </a:solidFill>
                <a:latin typeface="Times New Roman" pitchFamily="18" charset="0"/>
                <a:cs typeface="Times New Roman" pitchFamily="18" charset="0"/>
              </a:rPr>
              <a:t>Олицетворение</a:t>
            </a:r>
          </a:p>
        </p:txBody>
      </p:sp>
      <p:sp>
        <p:nvSpPr>
          <p:cNvPr id="21" name="олицетворение">
            <a:hlinkClick r:id="rId8" action="ppaction://hlinksldjump"/>
          </p:cNvPr>
          <p:cNvSpPr/>
          <p:nvPr/>
        </p:nvSpPr>
        <p:spPr>
          <a:xfrm>
            <a:off x="6429388" y="4286256"/>
            <a:ext cx="2428875" cy="1428766"/>
          </a:xfrm>
          <a:prstGeom prst="ellipse">
            <a:avLst/>
          </a:prstGeom>
          <a:solidFill>
            <a:schemeClr val="bg1">
              <a:lumMod val="85000"/>
            </a:schemeClr>
          </a:solidFill>
          <a:ln w="57150">
            <a:solidFill>
              <a:srgbClr val="3C1BB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400" b="1" dirty="0" smtClean="0">
                <a:solidFill>
                  <a:srgbClr val="275ED9"/>
                </a:solidFill>
                <a:latin typeface="Times New Roman" pitchFamily="18" charset="0"/>
                <a:cs typeface="Times New Roman" pitchFamily="18" charset="0"/>
              </a:rPr>
              <a:t>Фразеологизм</a:t>
            </a:r>
            <a:endParaRPr lang="ru-RU" sz="2400" b="1" dirty="0">
              <a:solidFill>
                <a:srgbClr val="275ED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285728"/>
            <a:ext cx="778674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28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Эпитет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красочное, образное определение предмета или действия. Чаще всего выражаются прилагательными или наречиями. Например, </a:t>
            </a:r>
            <a:r>
              <a:rPr lang="ru-RU" sz="28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весёлый дом</a:t>
            </a:r>
            <a:r>
              <a:rPr lang="ru-RU" sz="2800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solidFill>
                <a:srgbClr val="CC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57500" y="2979621"/>
            <a:ext cx="4143375" cy="3327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Управляющая кнопка: назад 4">
            <a:hlinkClick r:id="rId3" action="ppaction://hlinksldjump" highlightClick="1"/>
          </p:cNvPr>
          <p:cNvSpPr/>
          <p:nvPr/>
        </p:nvSpPr>
        <p:spPr>
          <a:xfrm>
            <a:off x="1071538" y="6072206"/>
            <a:ext cx="828102" cy="50006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428604"/>
            <a:ext cx="78581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Сравнение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сопоставление двух предметов, явлений с целью пояснения одного из них при помощи другого. Например, </a:t>
            </a:r>
            <a:r>
              <a:rPr 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Осенняя рябина яркая, как (будто, словно) костёр.</a:t>
            </a:r>
            <a:endParaRPr lang="ru-RU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3071810"/>
            <a:ext cx="3527425" cy="288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3071810"/>
            <a:ext cx="3573463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Управляющая кнопка: назад 6">
            <a:hlinkClick r:id="rId4" action="ppaction://hlinksldjump" highlightClick="1"/>
          </p:cNvPr>
          <p:cNvSpPr/>
          <p:nvPr/>
        </p:nvSpPr>
        <p:spPr>
          <a:xfrm>
            <a:off x="1071538" y="6072206"/>
            <a:ext cx="828102" cy="50006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285728"/>
            <a:ext cx="807249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charset="0"/>
              <a:buNone/>
            </a:pP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Метафора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переносное значение слова, основанное на уподоблении одного предмета или явления другому по сходству или контрасту. Например,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саду горит костёр рябины красной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(Спелая рябина похожа на горящий костёр.)</a:t>
            </a:r>
          </a:p>
        </p:txBody>
      </p:sp>
      <p:pic>
        <p:nvPicPr>
          <p:cNvPr id="3" name="Рисунок 2" descr="471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3" y="2857496"/>
            <a:ext cx="4643471" cy="3643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Управляющая кнопка: назад 4">
            <a:hlinkClick r:id="rId3" action="ppaction://hlinksldjump" highlightClick="1"/>
          </p:cNvPr>
          <p:cNvSpPr/>
          <p:nvPr/>
        </p:nvSpPr>
        <p:spPr>
          <a:xfrm>
            <a:off x="1071538" y="6072206"/>
            <a:ext cx="828102" cy="50006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428604"/>
            <a:ext cx="771530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charset="0"/>
              <a:buNone/>
            </a:pPr>
            <a:r>
              <a:rPr lang="ru-RU" sz="2800" b="1" dirty="0" smtClean="0">
                <a:solidFill>
                  <a:srgbClr val="3C1BB5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Олицетворение</a:t>
            </a:r>
            <a:r>
              <a:rPr lang="ru-RU" sz="2800" b="1" dirty="0" smtClean="0">
                <a:solidFill>
                  <a:srgbClr val="3C1BB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наделение неодушевлённых предметов признаками и свойствами человека. Например,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Парк заснул</a:t>
            </a: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28938" y="2276872"/>
            <a:ext cx="3714750" cy="3723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Управляющая кнопка: назад 4">
            <a:hlinkClick r:id="rId3" action="ppaction://hlinksldjump" highlightClick="1"/>
          </p:cNvPr>
          <p:cNvSpPr/>
          <p:nvPr/>
        </p:nvSpPr>
        <p:spPr>
          <a:xfrm>
            <a:off x="1071538" y="6072206"/>
            <a:ext cx="828102" cy="50006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2172</TotalTime>
  <Words>462</Words>
  <Application>Microsoft Office PowerPoint</Application>
  <PresentationFormat>Экран (4:3)</PresentationFormat>
  <Paragraphs>124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7" baseType="lpstr">
      <vt:lpstr>Arial</vt:lpstr>
      <vt:lpstr>Calibri</vt:lpstr>
      <vt:lpstr>Microsoft Uighur</vt:lpstr>
      <vt:lpstr>Monotype Corsiva</vt:lpstr>
      <vt:lpstr>Tahoma</vt:lpstr>
      <vt:lpstr>Times New Roman</vt:lpstr>
      <vt:lpstr>Тема Office</vt:lpstr>
      <vt:lpstr>Готовимся к ОГЭ по русскому языку  Выразительные средства речи   (Задание 3)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Учебный тест «Выразительные средства речи»</vt:lpstr>
      <vt:lpstr>Презентация PowerPoint</vt:lpstr>
      <vt:lpstr>    Укажите, какое из перечисленных средств художественной выразительности используется в предложении.  </vt:lpstr>
      <vt:lpstr>      Укажите, какое из перечисленных средств художественной выразительности используется  в предложении.  </vt:lpstr>
      <vt:lpstr>  Укажите, какое из перечисленных средств художественной выразительности используется в предложении.  </vt:lpstr>
      <vt:lpstr> Укажите, какое из перечисленных средств художественной выразительности используется в предложении.  </vt:lpstr>
      <vt:lpstr>Укажите, какое из перечисленных средств художественной выразительности используется в предложении.</vt:lpstr>
      <vt:lpstr> Укажите, какое из перечисленных средств художественной выразительности используется в предложении.  </vt:lpstr>
      <vt:lpstr>Использованные ресурсы: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Шаблон презентации по литературе</dc:title>
  <dc:creator>Наталья</dc:creator>
  <cp:lastModifiedBy>Пользователь</cp:lastModifiedBy>
  <cp:revision>95</cp:revision>
  <dcterms:created xsi:type="dcterms:W3CDTF">2014-10-17T02:15:58Z</dcterms:created>
  <dcterms:modified xsi:type="dcterms:W3CDTF">2017-03-20T00:50:21Z</dcterms:modified>
</cp:coreProperties>
</file>