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EEEA44"/>
    <a:srgbClr val="EAFAF4"/>
    <a:srgbClr val="38E5B6"/>
    <a:srgbClr val="38B0B6"/>
    <a:srgbClr val="18D6D1"/>
    <a:srgbClr val="C566CC"/>
    <a:srgbClr val="275ED9"/>
    <a:srgbClr val="0A26F6"/>
    <a:srgbClr val="3EA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5203/lubabelaya1.a5/0_4163a_8fc1efb8_XL" TargetMode="External"/><Relationship Id="rId3" Type="http://schemas.openxmlformats.org/officeDocument/2006/relationships/hyperlink" Target="http://www.endic.ru/linguistics/Trop-755.html" TargetMode="External"/><Relationship Id="rId7" Type="http://schemas.openxmlformats.org/officeDocument/2006/relationships/hyperlink" Target="http://bryansktoday.ru/media/k2/items/cache/a5c4c45459001b7a6e2520d941e4105b_XL.jpg" TargetMode="External"/><Relationship Id="rId12" Type="http://schemas.openxmlformats.org/officeDocument/2006/relationships/hyperlink" Target="https://lenta.co/images/a/a4/0d/56762cb460d6a.gif" TargetMode="External"/><Relationship Id="rId2" Type="http://schemas.openxmlformats.org/officeDocument/2006/relationships/hyperlink" Target="http://free-office.net/shablony-powerpoi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0.wp.com/edemiya.info/pics/ffcc6ed3a744_11E97/_thumb.jpg?resize=404,304" TargetMode="External"/><Relationship Id="rId11" Type="http://schemas.openxmlformats.org/officeDocument/2006/relationships/hyperlink" Target="https://ds03.infourok.ru/uploads/ex/03c1/00014fc8-12e22749/img6.jpg" TargetMode="External"/><Relationship Id="rId5" Type="http://schemas.openxmlformats.org/officeDocument/2006/relationships/hyperlink" Target="http://ramenskoe.sutochno.ru/files/misc/images/ramenskoe/640/ram_risunki_na_domah.jpg" TargetMode="External"/><Relationship Id="rId10" Type="http://schemas.openxmlformats.org/officeDocument/2006/relationships/hyperlink" Target="https://lh3.googleusercontent.com/v8woGks-xdN3F7a_MNLPFP1BlbWj5pkKh1L4mM0fnkrhWxZ43oxPV0AEmgii72oLP_FGjw=s113" TargetMode="External"/><Relationship Id="rId4" Type="http://schemas.openxmlformats.org/officeDocument/2006/relationships/hyperlink" Target="https://rus-oge.sdamgia.ru/test?a=catlistwstat" TargetMode="External"/><Relationship Id="rId9" Type="http://schemas.openxmlformats.org/officeDocument/2006/relationships/hyperlink" Target="https://www.stihi.ru/pics/2016/08/27/2830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9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8101042" cy="171451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altLang="ru-RU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Готовимся к ОГЭ по русскому языку</a:t>
            </a:r>
            <a:r>
              <a:rPr lang="ru-RU" alt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CC0000"/>
                </a:solidFill>
                <a:latin typeface="Monotype Corsiva" pitchFamily="66" charset="0"/>
                <a:cs typeface="Microsoft Uighur" pitchFamily="2" charset="-78"/>
              </a:rPr>
              <a:t/>
            </a:r>
            <a:br>
              <a:rPr lang="ru-RU" altLang="ru-RU" b="1" dirty="0" smtClean="0">
                <a:solidFill>
                  <a:srgbClr val="CC0000"/>
                </a:solidFill>
                <a:latin typeface="Monotype Corsiva" pitchFamily="66" charset="0"/>
                <a:cs typeface="Microsoft Uighur" pitchFamily="2" charset="-78"/>
              </a:rPr>
            </a:br>
            <a:r>
              <a:rPr lang="ru-RU" altLang="ru-RU" sz="4000" b="1" dirty="0" smtClean="0"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Выразительные средства речи</a:t>
            </a:r>
            <a:r>
              <a:rPr lang="ru-RU" altLang="ru-RU" b="1" dirty="0" smtClean="0">
                <a:solidFill>
                  <a:srgbClr val="008A3E"/>
                </a:solidFill>
                <a:latin typeface="Monotype Corsiva" pitchFamily="66" charset="0"/>
                <a:cs typeface="Microsoft Uighur" pitchFamily="2" charset="-78"/>
              </a:rPr>
              <a:t/>
            </a:r>
            <a:br>
              <a:rPr lang="ru-RU" altLang="ru-RU" b="1" dirty="0" smtClean="0">
                <a:solidFill>
                  <a:srgbClr val="008A3E"/>
                </a:solidFill>
                <a:latin typeface="Monotype Corsiva" pitchFamily="66" charset="0"/>
                <a:cs typeface="Microsoft Uighur" pitchFamily="2" charset="-78"/>
              </a:rPr>
            </a:br>
            <a:r>
              <a:rPr lang="ru-RU" altLang="ru-RU" b="1" dirty="0" smtClean="0">
                <a:solidFill>
                  <a:srgbClr val="008A3E"/>
                </a:solidFill>
                <a:latin typeface="Monotype Corsiva" pitchFamily="66" charset="0"/>
                <a:cs typeface="Microsoft Uighur" pitchFamily="2" charset="-78"/>
              </a:rPr>
              <a:t> </a:t>
            </a:r>
            <a:br>
              <a:rPr lang="ru-RU" altLang="ru-RU" b="1" dirty="0" smtClean="0">
                <a:solidFill>
                  <a:srgbClr val="008A3E"/>
                </a:solidFill>
                <a:latin typeface="Monotype Corsiva" pitchFamily="66" charset="0"/>
                <a:cs typeface="Microsoft Uighur" pitchFamily="2" charset="-78"/>
              </a:rPr>
            </a:br>
            <a:r>
              <a:rPr lang="ru-RU" altLang="ru-RU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(Задание 3)</a:t>
            </a:r>
            <a:r>
              <a:rPr lang="ru-RU" altLang="ru-RU" b="1" dirty="0" smtClean="0">
                <a:solidFill>
                  <a:srgbClr val="3C1BB5"/>
                </a:solidFill>
                <a:latin typeface="Monotype Corsiva" pitchFamily="66" charset="0"/>
                <a:cs typeface="Microsoft Uighur" pitchFamily="2" charset="-78"/>
              </a:rPr>
              <a:t/>
            </a:r>
            <a:br>
              <a:rPr lang="ru-RU" altLang="ru-RU" b="1" dirty="0" smtClean="0">
                <a:solidFill>
                  <a:srgbClr val="3C1BB5"/>
                </a:solidFill>
                <a:latin typeface="Monotype Corsiva" pitchFamily="66" charset="0"/>
                <a:cs typeface="Microsoft Uighur" pitchFamily="2" charset="-78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71636"/>
          </a:xfrm>
        </p:spPr>
        <p:txBody>
          <a:bodyPr>
            <a:normAutofit fontScale="32500" lnSpcReduction="20000"/>
          </a:bodyPr>
          <a:lstStyle/>
          <a:p>
            <a:endParaRPr lang="ru-RU" altLang="ru-RU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altLang="ru-RU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altLang="ru-RU" sz="5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alt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</a:t>
            </a:r>
            <a:r>
              <a:rPr lang="ru-RU" altLang="ru-RU" sz="9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языка </a:t>
            </a:r>
            <a:r>
              <a:rPr lang="ru-RU" altLang="ru-RU" sz="9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9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alt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Цунимахинская</a:t>
            </a:r>
            <a:r>
              <a:rPr lang="ru-RU" alt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altLang="ru-RU" sz="9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800" b="1" dirty="0" smtClean="0">
              <a:ln w="19050">
                <a:solidFill>
                  <a:srgbClr val="712703"/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alpha val="40000"/>
                  </a:schemeClr>
                </a:glow>
              </a:effectLst>
              <a:latin typeface="Monotype Corsiva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6438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3C1BB5"/>
                </a:solidFill>
                <a:latin typeface="Monotype Corsiva" pitchFamily="66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Гипербола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чрезмерное преувеличение свойств предмета. Например,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Сына Бог послал в аршин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14555"/>
            <a:ext cx="40005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14554"/>
            <a:ext cx="37147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07236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Фразеологизм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устойчивое сочетание слов. Например,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Яблоко раздора.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9578" y="2285992"/>
            <a:ext cx="5530547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Учебный тест</a:t>
            </a:r>
            <a:br>
              <a:rPr lang="ru-RU" sz="3600" b="1" dirty="0" smtClean="0"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«Выразительные средства речи»</a:t>
            </a:r>
            <a:endParaRPr lang="ru-RU" sz="3600" b="1" dirty="0">
              <a:solidFill>
                <a:srgbClr val="008A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4295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3EA7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Инструкция по работе с учебным тренажёром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Каждое задание имеет 4 варианта ответа. Только один из них правильный.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ты выбрал неправильный ответ, загорится красный цвет.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Если ты выбрал безошибочный ответ, появится зелёный цвет.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Переход к следующему заданию осуществляется по кнопке </a:t>
            </a:r>
          </a:p>
          <a:p>
            <a:pPr algn="just"/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pPr algn="just"/>
            <a:endParaRPr lang="ru-RU" sz="2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2786050" y="5000636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2500298" y="2428868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сравнение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2500298" y="4429132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571472" y="260647"/>
            <a:ext cx="8358246" cy="102521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r>
              <a:rPr lang="ru-RU" sz="2700" dirty="0" smtClean="0">
                <a:solidFill>
                  <a:srgbClr val="E65D00"/>
                </a:solidFill>
                <a:latin typeface="Times New Roman" pitchFamily="18" charset="0"/>
              </a:rPr>
              <a:t>  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  <a:t>Укажите, какое из перечисленных средств художественной выразительности используется в предложении. </a:t>
            </a:r>
            <a:r>
              <a:rPr lang="ru-RU" sz="28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4294967295"/>
          </p:nvPr>
        </p:nvSpPr>
        <p:spPr>
          <a:xfrm>
            <a:off x="785786" y="1142984"/>
            <a:ext cx="7443814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Перерыв там всё вверх дном, я в самом дальнем углу в пыльном мешке из-под картошки нашёл игрушку. (По Остромиру)</a:t>
            </a:r>
            <a:endParaRPr lang="ru-RU" sz="2400" dirty="0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2500298" y="3429000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фразеологизм</a:t>
            </a: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2500298" y="5429264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</a:p>
        </p:txBody>
      </p:sp>
      <p:sp>
        <p:nvSpPr>
          <p:cNvPr id="11" name="Управляющая кнопка: далее 10">
            <a:hlinkClick r:id="rId2" action="ppaction://hlinksldjump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10715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  <a:t>    Укажите, какое из перечисленных средств художественной выразительности используется 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  <a:t>в предложении. </a:t>
            </a:r>
            <a:r>
              <a:rPr lang="ru-RU" sz="48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48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Тот сидел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сгорбясь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 локти в парту, кулаки под закаменевшим подбородком... (По Э.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2500298" y="2428868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сравнение</a:t>
            </a: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2500298" y="3429000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500298" y="4429132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эпитет</a:t>
            </a: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500298" y="5429264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олицетворение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85725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  <a:t>Укажите, какое из перечисленных средств художественной выразительности используется в предложении. </a:t>
            </a:r>
            <a:r>
              <a:rPr lang="ru-RU" sz="27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27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82957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этот так хорошо обдуманный план неожиданно лопнул... (По Н. Гарину-Михайловскому)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00298" y="2500306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500298" y="3500438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фразеологизм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2500298" y="4500570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олицетворение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500298" y="5500702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сравнение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</a:rPr>
              <a:t>Укажите, какое из перечисленных средств художественной выразительности используется в предложении. </a:t>
            </a:r>
            <a:r>
              <a:rPr lang="ru-RU" sz="24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829576" cy="484030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Но вот наступило такое утро, когда все окна были в извилистых водяных дорожках, а дождь заколачивал и заколачивал что-то в крышу... (По А. Алексину)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484438" y="3500438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фразеологизм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2484438" y="4508500"/>
            <a:ext cx="3636962" cy="892175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pPr algn="ctr">
              <a:defRPr/>
            </a:pP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500298" y="5500702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олицетворение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500298" y="2500306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5" y="188640"/>
            <a:ext cx="8229600" cy="10720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Укажите, какое из перечисленных средств художественной выразительности используется в предложении.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сердце матери способно простить тебе всё на свете. (По 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Селивёрствовой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/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2500298" y="4429132"/>
            <a:ext cx="3636962" cy="892175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гипербола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2500298" y="5429264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олицетворение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484438" y="2492375"/>
            <a:ext cx="3636962" cy="901700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2484438" y="3500438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Укажите, какое из перечисленных средств художественной выразительности используется в предложении. </a:t>
            </a:r>
            <a:r>
              <a:rPr lang="ru-RU" sz="2200" b="1" dirty="0" smtClean="0">
                <a:solidFill>
                  <a:srgbClr val="E65D00"/>
                </a:solidFill>
                <a:latin typeface="Times New Roman" pitchFamily="18" charset="0"/>
              </a:rPr>
              <a:t/>
            </a:r>
            <a:br>
              <a:rPr lang="ru-RU" sz="2200" b="1" dirty="0" smtClean="0">
                <a:solidFill>
                  <a:srgbClr val="E65D00"/>
                </a:solidFill>
                <a:latin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829576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Вся встреча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Ивановой пронеслась в смятенной душе Андрейки, словно вихрь.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(По В. И. Одноралову)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428860" y="3500438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2428860" y="2500306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фразеологизм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428860" y="5500702"/>
            <a:ext cx="3656012" cy="887412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олицетворение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2428860" y="4500570"/>
            <a:ext cx="3636962" cy="896937"/>
          </a:xfrm>
          <a:prstGeom prst="bevel">
            <a:avLst/>
          </a:prstGeom>
          <a:ln>
            <a:solidFill>
              <a:srgbClr val="FF6600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58082" y="350043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71472" y="214290"/>
            <a:ext cx="8358246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Дорогой друг!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Данный образовательный ресурс предназначен  для подготовки к ОГЭ по русскому языку. Его первый уровень представляет собой теоретическую справку, с помощью которой ты можешь вспомнить выразительные средства речи и усовершенствовать свои умения и навыки.  Для перехода по страницам в данном разделе пользуйся кнопкой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После завершения теоретической части ты можешь перейти ко второму уровню – проверочному тесту по данной теме при помощи кнопки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     Переход в данном разделе осуществляется при помощи кнопки           Надеюсь, что эти занятия помогут тебе успешно подготовиться к ОГЭ по русскому языку. </a:t>
            </a:r>
            <a:endParaRPr lang="ru-RU" sz="2400" b="1" dirty="0" smtClean="0">
              <a:solidFill>
                <a:srgbClr val="CC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  <a:endParaRPr lang="ru-RU" sz="2400" b="1" dirty="0" smtClean="0">
              <a:solidFill>
                <a:srgbClr val="CC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6072198" y="2928934"/>
            <a:ext cx="50006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волна 6">
            <a:hlinkClick r:id="" action="ppaction://noaction" highlightClick="1"/>
          </p:cNvPr>
          <p:cNvSpPr/>
          <p:nvPr/>
        </p:nvSpPr>
        <p:spPr>
          <a:xfrm>
            <a:off x="5643570" y="4143380"/>
            <a:ext cx="2286016" cy="357190"/>
          </a:xfrm>
          <a:prstGeom prst="doubleWave">
            <a:avLst>
              <a:gd name="adj1" fmla="val 6250"/>
              <a:gd name="adj2" fmla="val -5143"/>
            </a:avLst>
          </a:prstGeom>
          <a:solidFill>
            <a:srgbClr val="C566CC"/>
          </a:solidFill>
          <a:ln w="38100">
            <a:solidFill>
              <a:srgbClr val="0A2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EEEA44"/>
                </a:solidFill>
                <a:latin typeface="Times New Roman" pitchFamily="18" charset="0"/>
                <a:cs typeface="Times New Roman" pitchFamily="18" charset="0"/>
              </a:rPr>
              <a:t>Перейти к тесту </a:t>
            </a:r>
            <a:endParaRPr lang="ru-RU" sz="1600" b="1" dirty="0">
              <a:solidFill>
                <a:srgbClr val="EEEA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noaction" highlightClick="1"/>
          </p:cNvPr>
          <p:cNvSpPr/>
          <p:nvPr/>
        </p:nvSpPr>
        <p:spPr>
          <a:xfrm rot="10800000">
            <a:off x="3286116" y="4929198"/>
            <a:ext cx="50006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36712"/>
            <a:ext cx="7901014" cy="5289451"/>
          </a:xfrm>
        </p:spPr>
        <p:txBody>
          <a:bodyPr numCol="2"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Шаблон презентации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http://free-office.net/shablony-powerpoint/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Словарь литературоведческих терминов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http://www.endic.ru/linguistics/Trop-755.html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 для тестов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https://rus-oge.sdamgia.ru/test?a=catlistwstat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Ссылки на изображения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Дом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Рябина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Костёр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Рябина2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Парк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/>
              </a:rPr>
              <a:t>Аршин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1"/>
              </a:rPr>
              <a:t>Иллюстрация к сказке Пушкина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2"/>
              </a:rPr>
              <a:t>Иллюстрация к фразеологизму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714348" y="785794"/>
            <a:ext cx="8001056" cy="534036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      </a:t>
            </a:r>
            <a:r>
              <a:rPr lang="ru-RU" sz="39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Выразительные средства речи</a:t>
            </a:r>
            <a:r>
              <a:rPr lang="ru-RU" sz="39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– это поэтические обороты речи, в которых слово или выражение употреблено в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переносном значении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В основе всех тропов (за исключением метонимии) лежит сравнение, сопоставление двух явлений с целью пояснения одного при помощи другого</a:t>
            </a:r>
            <a:r>
              <a:rPr lang="ru-RU" sz="4000" dirty="0" smtClean="0">
                <a:latin typeface="Monotype Corsiva" pitchFamily="66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28230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643866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    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Для успешного выполнения задания №3 необходимо знать такие тропы, как 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сравнение, метафору, олицетворение, фразеологизм, гиперболу, эпитет.</a:t>
            </a: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500" y="2643188"/>
            <a:ext cx="3786188" cy="1500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Выразительные </a:t>
            </a: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средства речи</a:t>
            </a:r>
          </a:p>
        </p:txBody>
      </p:sp>
      <p:sp>
        <p:nvSpPr>
          <p:cNvPr id="3" name="эпитет">
            <a:hlinkClick r:id="rId2" action="ppaction://hlinksldjump"/>
          </p:cNvPr>
          <p:cNvSpPr/>
          <p:nvPr/>
        </p:nvSpPr>
        <p:spPr>
          <a:xfrm>
            <a:off x="3571868" y="285728"/>
            <a:ext cx="2286000" cy="1428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</a:p>
        </p:txBody>
      </p:sp>
      <p:sp>
        <p:nvSpPr>
          <p:cNvPr id="5" name="олицетворение">
            <a:hlinkClick r:id="rId3" action="ppaction://hlinksldjump"/>
          </p:cNvPr>
          <p:cNvSpPr/>
          <p:nvPr/>
        </p:nvSpPr>
        <p:spPr>
          <a:xfrm>
            <a:off x="6429375" y="1142984"/>
            <a:ext cx="2428875" cy="14287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</a:p>
        </p:txBody>
      </p:sp>
      <p:sp>
        <p:nvSpPr>
          <p:cNvPr id="6" name="метафора">
            <a:hlinkClick r:id="rId4" action="ppaction://hlinksldjump"/>
          </p:cNvPr>
          <p:cNvSpPr/>
          <p:nvPr/>
        </p:nvSpPr>
        <p:spPr>
          <a:xfrm>
            <a:off x="3571868" y="5072074"/>
            <a:ext cx="2428875" cy="13573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</p:txBody>
      </p:sp>
      <p:sp>
        <p:nvSpPr>
          <p:cNvPr id="7" name="сравнение">
            <a:hlinkClick r:id="rId5" action="ppaction://hlinksldjump"/>
          </p:cNvPr>
          <p:cNvSpPr/>
          <p:nvPr/>
        </p:nvSpPr>
        <p:spPr>
          <a:xfrm>
            <a:off x="500034" y="1142984"/>
            <a:ext cx="2500330" cy="14287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</p:txBody>
      </p:sp>
      <p:sp>
        <p:nvSpPr>
          <p:cNvPr id="8" name="гипербола">
            <a:hlinkClick r:id="rId6" action="ppaction://hlinksldjump"/>
          </p:cNvPr>
          <p:cNvSpPr/>
          <p:nvPr/>
        </p:nvSpPr>
        <p:spPr>
          <a:xfrm>
            <a:off x="571472" y="4214818"/>
            <a:ext cx="2357438" cy="135732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Гипербола</a:t>
            </a:r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4421188" y="1936750"/>
            <a:ext cx="64293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460432">
            <a:off x="6156325" y="2362200"/>
            <a:ext cx="61436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3149767">
            <a:off x="2572556" y="2388070"/>
            <a:ext cx="722313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372511">
            <a:off x="2365015" y="3727033"/>
            <a:ext cx="65722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385469" y="4401344"/>
            <a:ext cx="71437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753522">
            <a:off x="6158707" y="3947319"/>
            <a:ext cx="6350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войная волна 15">
            <a:hlinkClick r:id="rId7" action="ppaction://hlinksldjump" highlightClick="1"/>
          </p:cNvPr>
          <p:cNvSpPr/>
          <p:nvPr/>
        </p:nvSpPr>
        <p:spPr>
          <a:xfrm>
            <a:off x="714348" y="5929330"/>
            <a:ext cx="2571768" cy="642918"/>
          </a:xfrm>
          <a:prstGeom prst="doubleWave">
            <a:avLst/>
          </a:prstGeom>
          <a:solidFill>
            <a:srgbClr val="C566CC"/>
          </a:solidFill>
          <a:ln w="38100">
            <a:solidFill>
              <a:srgbClr val="0A2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EEEA44"/>
                </a:solidFill>
                <a:latin typeface="Times New Roman" pitchFamily="18" charset="0"/>
                <a:cs typeface="Times New Roman" pitchFamily="18" charset="0"/>
              </a:rPr>
              <a:t>Перейти к тесту </a:t>
            </a:r>
            <a:endParaRPr lang="ru-RU" sz="2400" b="1" dirty="0">
              <a:solidFill>
                <a:srgbClr val="EEEA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лицетворение">
            <a:hlinkClick r:id="rId3" action="ppaction://hlinksldjump"/>
          </p:cNvPr>
          <p:cNvSpPr/>
          <p:nvPr/>
        </p:nvSpPr>
        <p:spPr>
          <a:xfrm>
            <a:off x="6429388" y="1142984"/>
            <a:ext cx="2428875" cy="14287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</a:p>
        </p:txBody>
      </p:sp>
      <p:sp>
        <p:nvSpPr>
          <p:cNvPr id="21" name="олицетворение">
            <a:hlinkClick r:id="rId8" action="ppaction://hlinksldjump"/>
          </p:cNvPr>
          <p:cNvSpPr/>
          <p:nvPr/>
        </p:nvSpPr>
        <p:spPr>
          <a:xfrm>
            <a:off x="6429388" y="4286256"/>
            <a:ext cx="2428875" cy="14287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C1BB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275ED9"/>
                </a:solidFill>
                <a:latin typeface="Times New Roman" pitchFamily="18" charset="0"/>
                <a:cs typeface="Times New Roman" pitchFamily="18" charset="0"/>
              </a:rPr>
              <a:t>Фразеологизм</a:t>
            </a:r>
            <a:endParaRPr lang="ru-RU" sz="2400" b="1" dirty="0">
              <a:solidFill>
                <a:srgbClr val="275ED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Эпитет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красочное, образное определение предмета или действия. Чаще всего выражаются прилагательными или наречиями. Например,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весёлый дом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00" y="2979621"/>
            <a:ext cx="4143375" cy="332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сопоставление двух предметов, явлений с целью пояснения одного из них при помощи другого. Например,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Осенняя рябина яркая, как (будто, словно) костёр.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35274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71810"/>
            <a:ext cx="35734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Метафора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переносное значение слова, основанное на уподоблении одного предмета или явления другому по сходству или контрасту. Например,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саду горит костёр рябины красной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(Спелая рябина похожа на горящий костёр.)</a:t>
            </a:r>
          </a:p>
        </p:txBody>
      </p:sp>
      <p:pic>
        <p:nvPicPr>
          <p:cNvPr id="3" name="Рисунок 2" descr="47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3" y="2857496"/>
            <a:ext cx="4643471" cy="364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3C1BB5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sz="2800" b="1" dirty="0" smtClean="0">
                <a:solidFill>
                  <a:srgbClr val="3C1B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наделение неодушевлённых предметов признаками и свойствами человека. Например,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Парк заснул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8938" y="2276872"/>
            <a:ext cx="3714750" cy="37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1071538" y="6072206"/>
            <a:ext cx="82810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462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Microsoft Uighur</vt:lpstr>
      <vt:lpstr>Monotype Corsiva</vt:lpstr>
      <vt:lpstr>Tahoma</vt:lpstr>
      <vt:lpstr>Times New Roman</vt:lpstr>
      <vt:lpstr>Тема Office</vt:lpstr>
      <vt:lpstr>Готовимся к ОГЭ по русскому языку  Выразительные средства речи   (Задание 3)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Учебный тест «Выразительные средства речи»</vt:lpstr>
      <vt:lpstr>Презентация PowerPoint</vt:lpstr>
      <vt:lpstr>    Укажите, какое из перечисленных средств художественной выразительности используется в предложении.  </vt:lpstr>
      <vt:lpstr>      Укажите, какое из перечисленных средств художественной выразительности используется  в предложении.  </vt:lpstr>
      <vt:lpstr>  Укажите, какое из перечисленных средств художественной выразительности используется в предложении.  </vt:lpstr>
      <vt:lpstr> Укажите, какое из перечисленных средств художественной выразительности используется в предложении.  </vt:lpstr>
      <vt:lpstr>Укажите, какое из перечисленных средств художественной выразительности используется в предложении.</vt:lpstr>
      <vt:lpstr> Укажите, какое из перечисленных средств художественной выразительности используется в предложении.  </vt:lpstr>
      <vt:lpstr>Использованные ресурсы: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литературе</dc:title>
  <dc:creator>Наталья</dc:creator>
  <cp:lastModifiedBy>Пользователь</cp:lastModifiedBy>
  <cp:revision>95</cp:revision>
  <dcterms:created xsi:type="dcterms:W3CDTF">2014-10-17T02:15:58Z</dcterms:created>
  <dcterms:modified xsi:type="dcterms:W3CDTF">2017-03-20T00:50:21Z</dcterms:modified>
</cp:coreProperties>
</file>