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5" r:id="rId2"/>
    <p:sldId id="284" r:id="rId3"/>
    <p:sldId id="271" r:id="rId4"/>
    <p:sldId id="273" r:id="rId5"/>
    <p:sldId id="272" r:id="rId6"/>
    <p:sldId id="274" r:id="rId7"/>
    <p:sldId id="265" r:id="rId8"/>
    <p:sldId id="266" r:id="rId9"/>
    <p:sldId id="257" r:id="rId10"/>
    <p:sldId id="278" r:id="rId11"/>
    <p:sldId id="279" r:id="rId12"/>
    <p:sldId id="280" r:id="rId13"/>
    <p:sldId id="281" r:id="rId14"/>
    <p:sldId id="282" r:id="rId15"/>
    <p:sldId id="276" r:id="rId16"/>
    <p:sldId id="283" r:id="rId17"/>
    <p:sldId id="275" r:id="rId18"/>
    <p:sldId id="268" r:id="rId19"/>
    <p:sldId id="269" r:id="rId20"/>
    <p:sldId id="267" r:id="rId21"/>
    <p:sldId id="270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580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2642F-6319-4D16-9497-26387936104E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F5D08-1F8F-40EE-A119-3E8F9A57F9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80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ianimal.ru/wp-content/uploads/2011/04/Polar_bear_range_map.png" TargetMode="External"/><Relationship Id="rId13" Type="http://schemas.openxmlformats.org/officeDocument/2006/relationships/hyperlink" Target="http://animalfotos.ru/photo/54/54886f341094bd5e965ba1f3e8315b13.jpg" TargetMode="External"/><Relationship Id="rId18" Type="http://schemas.openxmlformats.org/officeDocument/2006/relationships/hyperlink" Target="http://mtdata.ru/u7/photo7D3E/20125024204-0/original.jpg" TargetMode="External"/><Relationship Id="rId3" Type="http://schemas.openxmlformats.org/officeDocument/2006/relationships/hyperlink" Target="http://crazymama.ru/images/foto/19/19819.jpeg" TargetMode="External"/><Relationship Id="rId7" Type="http://schemas.openxmlformats.org/officeDocument/2006/relationships/hyperlink" Target="http://anson-int.com/img24.jpg" TargetMode="External"/><Relationship Id="rId12" Type="http://schemas.openxmlformats.org/officeDocument/2006/relationships/hyperlink" Target="http://samadhisoft.com/wp-content/uploads/2007/05/new-zealand-map.jpg" TargetMode="External"/><Relationship Id="rId17" Type="http://schemas.openxmlformats.org/officeDocument/2006/relationships/hyperlink" Target="http://farm4.static.flickr.com/3042/3045255605_734c600afc.jpg" TargetMode="External"/><Relationship Id="rId2" Type="http://schemas.openxmlformats.org/officeDocument/2006/relationships/hyperlink" Target="http://dic.academic.ru/pictures/bse/jpg/0284736271.jpg" TargetMode="External"/><Relationship Id="rId16" Type="http://schemas.openxmlformats.org/officeDocument/2006/relationships/hyperlink" Target="http://file2.answcdn.com/answ-cld/image/upload/w_760,c_fill,g_faces:center,q_60/v1401183905/n6tvqmkluwvzuakgetes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animal.ru/wp-content/uploads/2011/05/piton23.png" TargetMode="External"/><Relationship Id="rId11" Type="http://schemas.openxmlformats.org/officeDocument/2006/relationships/hyperlink" Target="http://www.zooclub.ru/attach/2391.jpg" TargetMode="External"/><Relationship Id="rId5" Type="http://schemas.openxmlformats.org/officeDocument/2006/relationships/hyperlink" Target="http://www.rusif.ru/vremya-istorii/004-epohi/images-map/1532.jpg" TargetMode="External"/><Relationship Id="rId15" Type="http://schemas.openxmlformats.org/officeDocument/2006/relationships/hyperlink" Target="http://bio-logos.my1.ru/01_s/195/143.jpg" TargetMode="External"/><Relationship Id="rId10" Type="http://schemas.openxmlformats.org/officeDocument/2006/relationships/hyperlink" Target="http://www.birds-online.ru/wiki/images/f/fe/HisHis_areal.jpg" TargetMode="External"/><Relationship Id="rId4" Type="http://schemas.openxmlformats.org/officeDocument/2006/relationships/hyperlink" Target="http://biolicey2vrn.ru/9-klass/Biosfera/04_drevn.materiki.jpg" TargetMode="External"/><Relationship Id="rId9" Type="http://schemas.openxmlformats.org/officeDocument/2006/relationships/hyperlink" Target="http://i1.avatarko.ru/2/nf33e9KRha.jpg" TargetMode="External"/><Relationship Id="rId14" Type="http://schemas.openxmlformats.org/officeDocument/2006/relationships/hyperlink" Target="http://www.geo-sfera.info/_ph/40/2/809465110.jpg?143891094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836712"/>
            <a:ext cx="8568952" cy="4536503"/>
          </a:xfrm>
        </p:spPr>
        <p:txBody>
          <a:bodyPr>
            <a:normAutofit/>
          </a:bodyPr>
          <a:lstStyle/>
          <a:p>
            <a:r>
              <a:rPr lang="ru-RU" altLang="ru-RU" sz="3600" b="1" dirty="0">
                <a:ln w="28575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rial" charset="0"/>
              </a:rPr>
              <a:t/>
            </a:r>
            <a:br>
              <a:rPr lang="ru-RU" altLang="ru-RU" sz="3600" b="1" dirty="0">
                <a:ln w="28575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rial" charset="0"/>
              </a:rPr>
            </a:br>
            <a:r>
              <a:rPr lang="ru-RU" altLang="ru-RU" sz="6000" b="1" dirty="0">
                <a:ln w="28575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Ареал обитания. Миграции. Закономерности размещения животных.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5657671"/>
            <a:ext cx="4860032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биологии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МКОУ «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Цунимахинская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ОШ» Магомедов Мус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Идрис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вич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468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5715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038528" y="548680"/>
            <a:ext cx="2925960" cy="187220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Сплошной ареал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33775"/>
            <a:ext cx="4499992" cy="3324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7743" y="5831632"/>
            <a:ext cx="2235255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Белый медведь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4502998" y="6165304"/>
            <a:ext cx="35703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34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4" y="29054"/>
            <a:ext cx="7297470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23130"/>
            <a:ext cx="4572000" cy="2923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971600" y="4850904"/>
            <a:ext cx="2952328" cy="181078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Разорванный ареал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08304" y="2427630"/>
            <a:ext cx="1728192" cy="1073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Голубая сорока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8028384" y="3501008"/>
            <a:ext cx="504056" cy="4221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19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652120" y="548680"/>
            <a:ext cx="3096344" cy="18722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Реликтовый ареал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er\Desktop\new-zealand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5080000" cy="6257032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3019889"/>
            <a:ext cx="4932040" cy="3838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20540" y="215773"/>
            <a:ext cx="4598689" cy="253802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Эндемики - виды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животных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обитающих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только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данной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географической области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нигде более не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встречающиеся.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1" y="5661248"/>
            <a:ext cx="2016224" cy="1000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Гаттерия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067945" y="6015540"/>
            <a:ext cx="452595" cy="4377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23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8094651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160289" cy="465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802" y="3657600"/>
            <a:ext cx="3990975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51520" y="4869160"/>
            <a:ext cx="4824536" cy="1800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Географические реликты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виды,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сохранившиеся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останки прежней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фауны.</a:t>
            </a:r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444208" y="2492896"/>
            <a:ext cx="237626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Реликтовый таракан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7452320" y="3501008"/>
            <a:ext cx="4320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4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76256" cy="424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18858"/>
            <a:ext cx="3923928" cy="3139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51520" y="4509120"/>
            <a:ext cx="4824536" cy="201622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Космополиты - виды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распространенные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всей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планете.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60232" y="2420888"/>
            <a:ext cx="237626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Воробей домовой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7596336" y="3429000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30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611560" y="332656"/>
            <a:ext cx="5112568" cy="2520280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служит причиной возникновения разорванного </a:t>
            </a:r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ареала?</a:t>
            </a:r>
            <a:endParaRPr lang="ru-RU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586408" y="4706333"/>
            <a:ext cx="5112568" cy="2088232"/>
          </a:xfrm>
          <a:prstGeom prst="flowChartPunchedTap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границы ареала не могут оставаться </a:t>
            </a:r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неизменными?</a:t>
            </a:r>
            <a:endParaRPr lang="ru-RU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Двойная волна 6"/>
          <p:cNvSpPr/>
          <p:nvPr/>
        </p:nvSpPr>
        <p:spPr>
          <a:xfrm>
            <a:off x="4139952" y="2564904"/>
            <a:ext cx="4608512" cy="2160240"/>
          </a:xfrm>
          <a:prstGeom prst="double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особенности распространения вида характерны для сплошного </a:t>
            </a:r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ареала?</a:t>
            </a:r>
            <a:endParaRPr lang="ru-RU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6012160" y="548680"/>
            <a:ext cx="3131840" cy="1656184"/>
          </a:xfrm>
          <a:prstGeom prst="cloud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запомнили?</a:t>
            </a:r>
            <a:endParaRPr lang="ru-RU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24-конечная звезда 9"/>
          <p:cNvSpPr/>
          <p:nvPr/>
        </p:nvSpPr>
        <p:spPr>
          <a:xfrm>
            <a:off x="5453844" y="-171400"/>
            <a:ext cx="4248472" cy="3096344"/>
          </a:xfrm>
          <a:prstGeom prst="star24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  <a:endParaRPr lang="ru-RU" sz="3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39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7" y="-4428"/>
            <a:ext cx="9174487" cy="686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0" y="5157192"/>
            <a:ext cx="9144000" cy="17008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Миграции – закономерные  перемещения животных, связанные со сменой мест обитания и вызванные изменениями условий существования.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39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9512" y="5157192"/>
            <a:ext cx="2376264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635426"/>
              </p:ext>
            </p:extLst>
          </p:nvPr>
        </p:nvGraphicFramePr>
        <p:xfrm>
          <a:off x="179512" y="764704"/>
          <a:ext cx="8784976" cy="3545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0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7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4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Виды миграции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Особенности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Примеры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0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0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0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5157192"/>
            <a:ext cx="8784976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Вывод: Миграции 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могут способствовать расселению </a:t>
            </a: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животных, 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 этом вид может приспособиться к новым условиям или погибнуть.</a:t>
            </a:r>
            <a:endParaRPr lang="ru-RU" sz="28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229592"/>
              </p:ext>
            </p:extLst>
          </p:nvPr>
        </p:nvGraphicFramePr>
        <p:xfrm>
          <a:off x="179512" y="235236"/>
          <a:ext cx="8784976" cy="4730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4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Виды миграции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Особенности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Примеры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04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Возрастная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Поиск необходимых для особи определенного возраста условий существования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Оболочники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04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Периодическая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= сезонная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Очень разнообразны и связаны с перемещением животных внутри ареала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Дальневосточные лососевые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рыбы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04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Непериодическая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=нерегулярная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Сопровождается выселением особей вида из ареала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 его пределы.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Бабочки, стрекозы, прямокрылые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10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611560" y="332656"/>
            <a:ext cx="5112568" cy="2520280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Каковы причины образования прерывистых ареалов?</a:t>
            </a:r>
            <a:endParaRPr lang="ru-RU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586408" y="4706333"/>
            <a:ext cx="5112568" cy="2088232"/>
          </a:xfrm>
          <a:prstGeom prst="flowChartPunchedTap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миграция, какой вид миграции характерен для птиц?</a:t>
            </a:r>
            <a:endParaRPr lang="ru-RU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Двойная волна 6"/>
          <p:cNvSpPr/>
          <p:nvPr/>
        </p:nvSpPr>
        <p:spPr>
          <a:xfrm>
            <a:off x="4139952" y="2564904"/>
            <a:ext cx="4608512" cy="2160240"/>
          </a:xfrm>
          <a:prstGeom prst="double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может быть причиной изменения площади ареала?</a:t>
            </a:r>
            <a:endParaRPr lang="ru-RU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6012160" y="548680"/>
            <a:ext cx="3131840" cy="1656184"/>
          </a:xfrm>
          <a:prstGeom prst="cloud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запомнили?</a:t>
            </a:r>
            <a:endParaRPr lang="ru-RU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24-конечная звезда 9"/>
          <p:cNvSpPr/>
          <p:nvPr/>
        </p:nvSpPr>
        <p:spPr>
          <a:xfrm>
            <a:off x="5453844" y="-171400"/>
            <a:ext cx="4248472" cy="3096344"/>
          </a:xfrm>
          <a:prstGeom prst="star24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  <a:endParaRPr lang="ru-RU" sz="3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9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16632"/>
            <a:ext cx="7991476" cy="85543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8000" dirty="0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  <a:t>Домашнее  задание:</a:t>
            </a:r>
            <a:endParaRPr lang="ru-RU" sz="8000" dirty="0">
              <a:solidFill>
                <a:schemeClr val="accent6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24075" y="1268761"/>
            <a:ext cx="6551613" cy="15839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П.52, вопросы – стр.256. Выучить термины. Задание 2-6 в рабочей тетради на печатной основе.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37350" y="5028391"/>
            <a:ext cx="6551613" cy="129676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«Эндемики </a:t>
            </a:r>
            <a:r>
              <a:rPr lang="ru-RU" altLang="ru-RU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космополиты России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24075" y="3141663"/>
            <a:ext cx="6551613" cy="158348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Животные, характерные для каждой зоогеографической области.</a:t>
            </a:r>
          </a:p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(3-4 примера.)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3825" y="1268761"/>
            <a:ext cx="1346200" cy="152841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3825" y="3141663"/>
            <a:ext cx="1346200" cy="158348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8431" y="5013325"/>
            <a:ext cx="1296988" cy="129676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желанию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1547813" y="1909763"/>
            <a:ext cx="431800" cy="24447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1547813" y="3860800"/>
            <a:ext cx="431800" cy="28733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1547813" y="5533104"/>
            <a:ext cx="431800" cy="28733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17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611560" y="332656"/>
            <a:ext cx="5112568" cy="2520280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</a:t>
            </a:r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изменчивости имеет </a:t>
            </a:r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большее значение </a:t>
            </a:r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процесса эволюции? </a:t>
            </a: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586408" y="4706333"/>
            <a:ext cx="5112568" cy="2088232"/>
          </a:xfrm>
          <a:prstGeom prst="flowChartPunchedTap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борьба за существование является причиной </a:t>
            </a:r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эволюции?</a:t>
            </a:r>
            <a:endParaRPr lang="ru-RU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Двойная волна 6"/>
          <p:cNvSpPr/>
          <p:nvPr/>
        </p:nvSpPr>
        <p:spPr>
          <a:xfrm>
            <a:off x="4139952" y="2564904"/>
            <a:ext cx="4608512" cy="2160240"/>
          </a:xfrm>
          <a:prstGeom prst="double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Наследственность и изменчивость присущи всем животным?</a:t>
            </a:r>
            <a:endParaRPr lang="ru-RU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6012160" y="548680"/>
            <a:ext cx="3131840" cy="1656184"/>
          </a:xfrm>
          <a:prstGeom prst="cloud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Вспомним…</a:t>
            </a:r>
            <a:endParaRPr lang="ru-RU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24-конечная звезда 9"/>
          <p:cNvSpPr/>
          <p:nvPr/>
        </p:nvSpPr>
        <p:spPr>
          <a:xfrm>
            <a:off x="5453844" y="-171400"/>
            <a:ext cx="4248472" cy="3096344"/>
          </a:xfrm>
          <a:prstGeom prst="star24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  <a:endParaRPr lang="ru-RU" sz="3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32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1700808"/>
            <a:ext cx="8712968" cy="1116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Ареал, виды ареалов.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51720" y="620688"/>
            <a:ext cx="489654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мы узнали…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3140968"/>
            <a:ext cx="871296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Закономерности размещения животных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4650142"/>
            <a:ext cx="871296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Миграции, виды миграций</a:t>
            </a:r>
          </a:p>
        </p:txBody>
      </p:sp>
    </p:spTree>
    <p:extLst>
      <p:ext uri="{BB962C8B-B14F-4D97-AF65-F5344CB8AC3E}">
        <p14:creationId xmlns:p14="http://schemas.microsoft.com/office/powerpoint/2010/main" val="122382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9600" b="1" i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96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урок. Удачного дня.</a:t>
            </a:r>
            <a:endParaRPr lang="ru-RU" sz="96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718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47248" cy="43204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В.В.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Латюшин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В.А. Шапкин  «Биология. Животные. 7 класс».- М.: Дрофа,2014. -304 с.: ил.; </a:t>
            </a:r>
          </a:p>
          <a:p>
            <a:pPr marL="0" lvl="0" indent="0">
              <a:buNone/>
            </a:pP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Латюшин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В.В., Уфимцева Г.А. Биология. Животные. 7 класс: тематическое и поурочное планирование к учебнику В.В.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Латюшин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В.А. Шапкин  «Биология. Животные» пособие для учителя. – М.: Дрофа, 2013.-192 с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dic.academic.ru/pictures/bse/jpg/0284736271.jpg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карта природных зон мира;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://crazymama.ru/images/foto/19/19819.jpeg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детёныши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marL="0" lvl="0" indent="0">
              <a:buNone/>
            </a:pPr>
            <a:r>
              <a:rPr lang="de-DE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de-DE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www.rusif.ru/vremya-istorii/004-epohi/images-map/1532.jpg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дрейф континентов;</a:t>
            </a:r>
          </a:p>
          <a:p>
            <a:pPr marL="0" lvl="0" indent="0">
              <a:buNone/>
            </a:pPr>
            <a:r>
              <a:rPr lang="de-DE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de-DE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dic.academic.ru/pictures/bse/jpg/0284736271.jpg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зоогеографическая карта;</a:t>
            </a:r>
          </a:p>
          <a:p>
            <a:pPr marL="0" lvl="0" indent="0">
              <a:buNone/>
            </a:pPr>
            <a:r>
              <a:rPr lang="de-DE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</a:t>
            </a:r>
            <a:r>
              <a:rPr lang="de-DE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ianimal.ru/wp-content/uploads/2011/05/piton23.png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ареал сетчатого питона;</a:t>
            </a:r>
          </a:p>
          <a:p>
            <a:pPr marL="0" lvl="0" indent="0">
              <a:buNone/>
            </a:pPr>
            <a:r>
              <a:rPr lang="de-DE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</a:t>
            </a:r>
            <a:r>
              <a:rPr lang="de-DE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anson-int.com/img24.jpg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сетчатый питон;</a:t>
            </a:r>
          </a:p>
          <a:p>
            <a:pPr marL="0" lvl="0" indent="0">
              <a:buNone/>
            </a:pPr>
            <a:r>
              <a:rPr lang="de-DE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</a:t>
            </a:r>
            <a:r>
              <a:rPr lang="de-DE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ianimal.ru/wp-content/uploads/2011/04/Polar_bear_range_map.png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ареал белого медведя;</a:t>
            </a:r>
          </a:p>
          <a:p>
            <a:pPr marL="0" lvl="0" indent="0">
              <a:buNone/>
            </a:pPr>
            <a:r>
              <a:rPr lang="de-DE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</a:t>
            </a:r>
            <a:r>
              <a:rPr lang="de-DE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i1.avatarko.ru/2/nf33e9KRha.jpg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белый медведь;</a:t>
            </a:r>
          </a:p>
          <a:p>
            <a:pPr marL="0" lvl="0" indent="0">
              <a:buNone/>
            </a:pPr>
            <a:r>
              <a:rPr lang="de-DE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http://</a:t>
            </a:r>
            <a:r>
              <a:rPr lang="de-DE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www.birds-online.ru/wiki/images/f/fe/HisHis_areal.jpg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ареал сороки;</a:t>
            </a:r>
          </a:p>
          <a:p>
            <a:pPr marL="0" lvl="0" indent="0">
              <a:buNone/>
            </a:pPr>
            <a:r>
              <a:rPr lang="de-DE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http://</a:t>
            </a:r>
            <a:r>
              <a:rPr lang="de-DE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www.zooclub.ru/attach/2391.jpg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голубая сорока;</a:t>
            </a:r>
          </a:p>
          <a:p>
            <a:pPr marL="0" lvl="0" indent="0">
              <a:buNone/>
            </a:pPr>
            <a:r>
              <a:rPr lang="de-DE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http://</a:t>
            </a:r>
            <a:r>
              <a:rPr lang="de-DE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samadhisoft.com/wp-content/uploads/2007/05/new-zealand-map.jpg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Новая Зеландия;</a:t>
            </a:r>
          </a:p>
          <a:p>
            <a:pPr marL="0" lvl="0" indent="0">
              <a:buNone/>
            </a:pPr>
            <a:r>
              <a:rPr lang="de-DE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http://</a:t>
            </a:r>
            <a:r>
              <a:rPr lang="de-DE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animalfotos.ru/photo/54/54886f341094bd5e965ba1f3e8315b13.jpg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гаттерия;</a:t>
            </a:r>
          </a:p>
          <a:p>
            <a:pPr marL="0" lvl="0" indent="0">
              <a:buNone/>
            </a:pPr>
            <a:r>
              <a:rPr lang="de-DE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http://www.geo-sfera.info/_</a:t>
            </a:r>
            <a:r>
              <a:rPr lang="de-DE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ph/40/2/809465110.jpg?1438910940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контурная карта мира;</a:t>
            </a:r>
          </a:p>
          <a:p>
            <a:pPr marL="0" lvl="0" indent="0">
              <a:buNone/>
            </a:pPr>
            <a:r>
              <a:rPr lang="de-DE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http://</a:t>
            </a:r>
            <a:r>
              <a:rPr lang="de-DE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bio-logos.my1.ru/01_s/195/143.jpg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реликтовый таракан;</a:t>
            </a:r>
          </a:p>
          <a:p>
            <a:pPr marL="0" lvl="0" indent="0">
              <a:buNone/>
            </a:pPr>
            <a:r>
              <a:rPr lang="de-DE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http://</a:t>
            </a:r>
            <a:r>
              <a:rPr lang="de-DE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file2.answcdn.com/answ-cld/image/upload/w_760,c_fill,g_faces:center,q_60/v1401183905/n6tvqmkluwvzuakgetes.png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ареал воробья;</a:t>
            </a:r>
          </a:p>
          <a:p>
            <a:pPr marL="0" lvl="0" indent="0">
              <a:buNone/>
            </a:pPr>
            <a:r>
              <a:rPr lang="de-DE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http://</a:t>
            </a:r>
            <a:r>
              <a:rPr lang="de-DE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farm4.static.flickr.com/3042/3045255605_734c600afc.jpg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воробей домовой;</a:t>
            </a:r>
          </a:p>
          <a:p>
            <a:pPr marL="0" lvl="0" indent="0">
              <a:buNone/>
            </a:pPr>
            <a:r>
              <a:rPr lang="de-DE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http://</a:t>
            </a:r>
            <a:r>
              <a:rPr lang="de-DE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mtdata.ru/u7/photo7D3E/20125024204-0/original.jpg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миграции.</a:t>
            </a:r>
          </a:p>
          <a:p>
            <a:pPr marL="0" lvl="0" indent="0">
              <a:buNone/>
            </a:pP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55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601734"/>
              </p:ext>
            </p:extLst>
          </p:nvPr>
        </p:nvGraphicFramePr>
        <p:xfrm>
          <a:off x="611560" y="620688"/>
          <a:ext cx="3456384" cy="5029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Животные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Овцебык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Койот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Ягуар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Кенгуру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Коала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Носорог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Косуля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Зубр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Панда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Пингвин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723354"/>
              </p:ext>
            </p:extLst>
          </p:nvPr>
        </p:nvGraphicFramePr>
        <p:xfrm>
          <a:off x="4788024" y="1412776"/>
          <a:ext cx="3600400" cy="3566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Материки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Евразия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Африка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Северная Америка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Южная Америка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Австралия 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Антарктида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91" y="-1010"/>
            <a:ext cx="9169224" cy="6859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80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288032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Геологическая </a:t>
            </a:r>
            <a:r>
              <a:rPr lang="ru-RU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история материков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66470" y="133279"/>
            <a:ext cx="2601674" cy="1495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</a:t>
            </a:r>
            <a:r>
              <a:rPr lang="ru-RU" sz="3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золяция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06448" y="124955"/>
            <a:ext cx="2880320" cy="1503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Различные </a:t>
            </a:r>
            <a:r>
              <a:rPr lang="ru-RU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климатические условия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glob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2" y="1772816"/>
            <a:ext cx="789349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17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02847362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" y="0"/>
            <a:ext cx="9144000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6093296"/>
            <a:ext cx="9144001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spcCol="180000" rtlCol="0" anchor="ctr"/>
          <a:lstStyle/>
          <a:p>
            <a:pPr marL="400050" indent="-400050" algn="ctr">
              <a:buFont typeface="+mj-lt"/>
              <a:buAutoNum type="romanU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Голарктическая; </a:t>
            </a:r>
          </a:p>
          <a:p>
            <a:pPr marL="400050" indent="-400050" algn="ctr">
              <a:buFont typeface="+mj-lt"/>
              <a:buAutoNum type="romanU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Индо-Малайская;</a:t>
            </a:r>
          </a:p>
          <a:p>
            <a:pPr marL="400050" indent="-400050" algn="ctr">
              <a:buFont typeface="+mj-lt"/>
              <a:buAutoNum type="romanU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Австралийская; </a:t>
            </a:r>
          </a:p>
          <a:p>
            <a:pPr marL="400050" indent="-400050" algn="ctr">
              <a:buFont typeface="+mj-lt"/>
              <a:buAutoNum type="romanU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Эфиопская; .</a:t>
            </a:r>
          </a:p>
          <a:p>
            <a:pPr marL="400050" indent="-400050" algn="ctr">
              <a:buFont typeface="+mj-lt"/>
              <a:buAutoNum type="romanU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Неотропическая;</a:t>
            </a:r>
          </a:p>
          <a:p>
            <a:pPr marL="400050" indent="-400050" algn="ctr">
              <a:buFont typeface="+mj-lt"/>
              <a:buAutoNum type="romanU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Антарктическая</a:t>
            </a:r>
          </a:p>
        </p:txBody>
      </p:sp>
    </p:spTree>
    <p:extLst>
      <p:ext uri="{BB962C8B-B14F-4D97-AF65-F5344CB8AC3E}">
        <p14:creationId xmlns:p14="http://schemas.microsoft.com/office/powerpoint/2010/main" val="74239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87624" y="116632"/>
            <a:ext cx="6768752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Зоогеография —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 изучающая распространение животных на Земле.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2155848"/>
            <a:ext cx="3312368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ареалов — областей земного шара, населённых популяциями определённых видов.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4509120"/>
            <a:ext cx="4104456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причин, определяющих характер географического распространения животных организмов.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95936" y="2155848"/>
            <a:ext cx="4968552" cy="2353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Прогнозирование изменений животного мира в обозримом будущем для предотвращения обеднения его видового состава или сдвига последнего в нежелательную для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0" y="4653136"/>
            <a:ext cx="4392488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закономерностей формирования фаун под влиянием природных и антропогенных факторов.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сторону.</a:t>
            </a:r>
          </a:p>
          <a:p>
            <a:pPr algn="ctr"/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44824"/>
            <a:ext cx="9144000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66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836712"/>
            <a:ext cx="8568952" cy="4536503"/>
          </a:xfrm>
        </p:spPr>
        <p:txBody>
          <a:bodyPr>
            <a:normAutofit/>
          </a:bodyPr>
          <a:lstStyle/>
          <a:p>
            <a:r>
              <a:rPr lang="ru-RU" altLang="ru-RU" sz="3600" b="1" dirty="0">
                <a:ln w="28575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rial" charset="0"/>
              </a:rPr>
              <a:t/>
            </a:r>
            <a:br>
              <a:rPr lang="ru-RU" altLang="ru-RU" sz="3600" b="1" dirty="0">
                <a:ln w="28575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rial" charset="0"/>
              </a:rPr>
            </a:br>
            <a:r>
              <a:rPr lang="ru-RU" altLang="ru-RU" sz="6000" b="1" dirty="0">
                <a:ln w="28575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Ареал обитания. Миграции. Закономерности размещения животных.</a:t>
            </a:r>
          </a:p>
        </p:txBody>
      </p:sp>
    </p:spTree>
    <p:extLst>
      <p:ext uri="{BB962C8B-B14F-4D97-AF65-F5344CB8AC3E}">
        <p14:creationId xmlns:p14="http://schemas.microsoft.com/office/powerpoint/2010/main" val="1784045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1700808"/>
            <a:ext cx="8712968" cy="1116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Ареал, виды ареалов.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51720" y="620688"/>
            <a:ext cx="489654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мы узнаем?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3140968"/>
            <a:ext cx="871296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Закономерности размещения животных.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4650142"/>
            <a:ext cx="871296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Миграции, виды миграций.</a:t>
            </a:r>
          </a:p>
        </p:txBody>
      </p:sp>
    </p:spTree>
    <p:extLst>
      <p:ext uri="{BB962C8B-B14F-4D97-AF65-F5344CB8AC3E}">
        <p14:creationId xmlns:p14="http://schemas.microsoft.com/office/powerpoint/2010/main" val="93634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" y="12500"/>
            <a:ext cx="9137697" cy="6873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07849" y="764704"/>
            <a:ext cx="8568952" cy="19848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Ареал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территория,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пределах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 распространены животные или растения определенного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вида, рода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семейства или другой таксономической категории.</a:t>
            </a:r>
          </a:p>
          <a:p>
            <a:pPr algn="ctr"/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843808" y="6309320"/>
            <a:ext cx="6300192" cy="5486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Ареал обитания сетчатого питона.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66" y="4324369"/>
            <a:ext cx="3014790" cy="2592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01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638</Words>
  <Application>Microsoft Office PowerPoint</Application>
  <PresentationFormat>Экран (4:3)</PresentationFormat>
  <Paragraphs>129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Mistral</vt:lpstr>
      <vt:lpstr>Times New Roman</vt:lpstr>
      <vt:lpstr>Тема Office</vt:lpstr>
      <vt:lpstr> Ареал обитания. Миграции. Закономерности размещения животных.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Ареал обитания. Миграции. Закономерности размещения животных.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 задание:</vt:lpstr>
      <vt:lpstr>Презентация PowerPoint</vt:lpstr>
      <vt:lpstr>Презентация PowerPoint</vt:lpstr>
      <vt:lpstr>Источники: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38</cp:revision>
  <dcterms:created xsi:type="dcterms:W3CDTF">2016-04-21T18:51:03Z</dcterms:created>
  <dcterms:modified xsi:type="dcterms:W3CDTF">2017-03-20T07:19:03Z</dcterms:modified>
</cp:coreProperties>
</file>