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71" r:id="rId10"/>
    <p:sldId id="272" r:id="rId11"/>
    <p:sldId id="273" r:id="rId12"/>
    <p:sldId id="274" r:id="rId13"/>
    <p:sldId id="266" r:id="rId14"/>
    <p:sldId id="267" r:id="rId15"/>
    <p:sldId id="268" r:id="rId16"/>
    <p:sldId id="269" r:id="rId17"/>
    <p:sldId id="270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6" r:id="rId29"/>
    <p:sldId id="285" r:id="rId30"/>
    <p:sldId id="260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96" y="-4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041978-242A-4FC2-9186-424271C0BA46}" type="datetimeFigureOut">
              <a:rPr lang="ru-RU" smtClean="0"/>
              <a:pPr/>
              <a:t>22.07.2015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663D7-9824-4D33-8265-9EB1819E7C7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AC7B795-0BB1-4FED-9D33-6BD683DA3A30}" type="slidenum">
              <a:rPr lang="ru-RU" smtClean="0"/>
              <a:pPr/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65540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 eaLnBrk="1" hangingPunct="1"/>
            <a:fld id="{636AD224-FC18-4DF2-AC31-65641F186651}" type="slidenum">
              <a:rPr lang="ru-RU" sz="1200"/>
              <a:pPr algn="r" eaLnBrk="1" hangingPunct="1"/>
              <a:t>10</a:t>
            </a:fld>
            <a:endParaRPr lang="ru-RU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65540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 eaLnBrk="1" hangingPunct="1"/>
            <a:fld id="{636AD224-FC18-4DF2-AC31-65641F186651}" type="slidenum">
              <a:rPr lang="ru-RU" sz="1200"/>
              <a:pPr algn="r" eaLnBrk="1" hangingPunct="1"/>
              <a:t>11</a:t>
            </a:fld>
            <a:endParaRPr lang="ru-RU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65540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 eaLnBrk="1" hangingPunct="1"/>
            <a:fld id="{636AD224-FC18-4DF2-AC31-65641F186651}" type="slidenum">
              <a:rPr lang="ru-RU" sz="1200"/>
              <a:pPr algn="r" eaLnBrk="1" hangingPunct="1"/>
              <a:t>12</a:t>
            </a:fld>
            <a:endParaRPr lang="ru-RU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65540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 eaLnBrk="1" hangingPunct="1"/>
            <a:fld id="{636AD224-FC18-4DF2-AC31-65641F186651}" type="slidenum">
              <a:rPr lang="ru-RU" sz="1200"/>
              <a:pPr algn="r" eaLnBrk="1" hangingPunct="1"/>
              <a:t>13</a:t>
            </a:fld>
            <a:endParaRPr lang="ru-RU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65540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 eaLnBrk="1" hangingPunct="1"/>
            <a:fld id="{636AD224-FC18-4DF2-AC31-65641F186651}" type="slidenum">
              <a:rPr lang="ru-RU" sz="1200"/>
              <a:pPr algn="r" eaLnBrk="1" hangingPunct="1"/>
              <a:t>14</a:t>
            </a:fld>
            <a:endParaRPr lang="ru-RU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65540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 eaLnBrk="1" hangingPunct="1"/>
            <a:fld id="{636AD224-FC18-4DF2-AC31-65641F186651}" type="slidenum">
              <a:rPr lang="ru-RU" sz="1200"/>
              <a:pPr algn="r" eaLnBrk="1" hangingPunct="1"/>
              <a:t>15</a:t>
            </a:fld>
            <a:endParaRPr lang="ru-RU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65540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 eaLnBrk="1" hangingPunct="1"/>
            <a:fld id="{636AD224-FC18-4DF2-AC31-65641F186651}" type="slidenum">
              <a:rPr lang="ru-RU" sz="1200"/>
              <a:pPr algn="r" eaLnBrk="1" hangingPunct="1"/>
              <a:t>16</a:t>
            </a:fld>
            <a:endParaRPr lang="ru-RU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65540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 eaLnBrk="1" hangingPunct="1"/>
            <a:fld id="{636AD224-FC18-4DF2-AC31-65641F186651}" type="slidenum">
              <a:rPr lang="ru-RU" sz="1200"/>
              <a:pPr algn="r" eaLnBrk="1" hangingPunct="1"/>
              <a:t>17</a:t>
            </a:fld>
            <a:endParaRPr lang="ru-RU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65540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 eaLnBrk="1" hangingPunct="1"/>
            <a:fld id="{636AD224-FC18-4DF2-AC31-65641F186651}" type="slidenum">
              <a:rPr lang="ru-RU" sz="1200"/>
              <a:pPr algn="r" eaLnBrk="1" hangingPunct="1"/>
              <a:t>18</a:t>
            </a:fld>
            <a:endParaRPr lang="ru-RU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65540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 eaLnBrk="1" hangingPunct="1"/>
            <a:fld id="{636AD224-FC18-4DF2-AC31-65641F186651}" type="slidenum">
              <a:rPr lang="ru-RU" sz="1200"/>
              <a:pPr algn="r" eaLnBrk="1" hangingPunct="1"/>
              <a:t>19</a:t>
            </a:fld>
            <a:endParaRPr lang="ru-RU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/>
            <a:fld id="{C41EC311-278C-4822-AF51-E67CCE3CFCDE}" type="slidenum">
              <a:rPr lang="ru-RU"/>
              <a:pPr eaLnBrk="1" hangingPunct="1"/>
              <a:t>2</a:t>
            </a:fld>
            <a:endParaRPr lang="ru-RU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65540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 eaLnBrk="1" hangingPunct="1"/>
            <a:fld id="{636AD224-FC18-4DF2-AC31-65641F186651}" type="slidenum">
              <a:rPr lang="ru-RU" sz="1200"/>
              <a:pPr algn="r" eaLnBrk="1" hangingPunct="1"/>
              <a:t>20</a:t>
            </a:fld>
            <a:endParaRPr lang="ru-RU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65540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 eaLnBrk="1" hangingPunct="1"/>
            <a:fld id="{636AD224-FC18-4DF2-AC31-65641F186651}" type="slidenum">
              <a:rPr lang="ru-RU" sz="1200"/>
              <a:pPr algn="r" eaLnBrk="1" hangingPunct="1"/>
              <a:t>21</a:t>
            </a:fld>
            <a:endParaRPr lang="ru-RU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65540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 eaLnBrk="1" hangingPunct="1"/>
            <a:fld id="{636AD224-FC18-4DF2-AC31-65641F186651}" type="slidenum">
              <a:rPr lang="ru-RU" sz="1200"/>
              <a:pPr algn="r" eaLnBrk="1" hangingPunct="1"/>
              <a:t>22</a:t>
            </a:fld>
            <a:endParaRPr lang="ru-RU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65540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 eaLnBrk="1" hangingPunct="1"/>
            <a:fld id="{636AD224-FC18-4DF2-AC31-65641F186651}" type="slidenum">
              <a:rPr lang="ru-RU" sz="1200"/>
              <a:pPr algn="r" eaLnBrk="1" hangingPunct="1"/>
              <a:t>23</a:t>
            </a:fld>
            <a:endParaRPr lang="ru-RU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65540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 eaLnBrk="1" hangingPunct="1"/>
            <a:fld id="{636AD224-FC18-4DF2-AC31-65641F186651}" type="slidenum">
              <a:rPr lang="ru-RU" sz="1200"/>
              <a:pPr algn="r" eaLnBrk="1" hangingPunct="1"/>
              <a:t>24</a:t>
            </a:fld>
            <a:endParaRPr lang="ru-RU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65540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 eaLnBrk="1" hangingPunct="1"/>
            <a:fld id="{636AD224-FC18-4DF2-AC31-65641F186651}" type="slidenum">
              <a:rPr lang="ru-RU" sz="1200"/>
              <a:pPr algn="r" eaLnBrk="1" hangingPunct="1"/>
              <a:t>25</a:t>
            </a:fld>
            <a:endParaRPr lang="ru-RU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65540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 eaLnBrk="1" hangingPunct="1"/>
            <a:fld id="{636AD224-FC18-4DF2-AC31-65641F186651}" type="slidenum">
              <a:rPr lang="ru-RU" sz="1200"/>
              <a:pPr algn="r" eaLnBrk="1" hangingPunct="1"/>
              <a:t>26</a:t>
            </a:fld>
            <a:endParaRPr lang="ru-RU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65540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 eaLnBrk="1" hangingPunct="1"/>
            <a:fld id="{636AD224-FC18-4DF2-AC31-65641F186651}" type="slidenum">
              <a:rPr lang="ru-RU" sz="1200"/>
              <a:pPr algn="r" eaLnBrk="1" hangingPunct="1"/>
              <a:t>27</a:t>
            </a:fld>
            <a:endParaRPr lang="ru-RU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65540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 eaLnBrk="1" hangingPunct="1"/>
            <a:fld id="{636AD224-FC18-4DF2-AC31-65641F186651}" type="slidenum">
              <a:rPr lang="ru-RU" sz="1200"/>
              <a:pPr algn="r" eaLnBrk="1" hangingPunct="1"/>
              <a:t>3</a:t>
            </a:fld>
            <a:endParaRPr lang="ru-RU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65540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 eaLnBrk="1" hangingPunct="1"/>
            <a:fld id="{636AD224-FC18-4DF2-AC31-65641F186651}" type="slidenum">
              <a:rPr lang="ru-RU" sz="1200"/>
              <a:pPr algn="r" eaLnBrk="1" hangingPunct="1"/>
              <a:t>4</a:t>
            </a:fld>
            <a:endParaRPr lang="ru-RU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65540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 eaLnBrk="1" hangingPunct="1"/>
            <a:fld id="{636AD224-FC18-4DF2-AC31-65641F186651}" type="slidenum">
              <a:rPr lang="ru-RU" sz="1200"/>
              <a:pPr algn="r" eaLnBrk="1" hangingPunct="1"/>
              <a:t>5</a:t>
            </a:fld>
            <a:endParaRPr lang="ru-RU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65540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 eaLnBrk="1" hangingPunct="1"/>
            <a:fld id="{636AD224-FC18-4DF2-AC31-65641F186651}" type="slidenum">
              <a:rPr lang="ru-RU" sz="1200"/>
              <a:pPr algn="r" eaLnBrk="1" hangingPunct="1"/>
              <a:t>6</a:t>
            </a:fld>
            <a:endParaRPr lang="ru-RU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65540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 eaLnBrk="1" hangingPunct="1"/>
            <a:fld id="{636AD224-FC18-4DF2-AC31-65641F186651}" type="slidenum">
              <a:rPr lang="ru-RU" sz="1200"/>
              <a:pPr algn="r" eaLnBrk="1" hangingPunct="1"/>
              <a:t>7</a:t>
            </a:fld>
            <a:endParaRPr lang="ru-RU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65540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 eaLnBrk="1" hangingPunct="1"/>
            <a:fld id="{636AD224-FC18-4DF2-AC31-65641F186651}" type="slidenum">
              <a:rPr lang="ru-RU" sz="1200"/>
              <a:pPr algn="r" eaLnBrk="1" hangingPunct="1"/>
              <a:t>8</a:t>
            </a:fld>
            <a:endParaRPr lang="ru-RU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65540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 eaLnBrk="1" hangingPunct="1"/>
            <a:fld id="{636AD224-FC18-4DF2-AC31-65641F186651}" type="slidenum">
              <a:rPr lang="ru-RU" sz="1200"/>
              <a:pPr algn="r" eaLnBrk="1" hangingPunct="1"/>
              <a:t>9</a:t>
            </a:fld>
            <a:endParaRPr lang="ru-RU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22.07.2015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22.07.2015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22.07.2015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22.07.2015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22.07.2015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22.07.2015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0.png"/><Relationship Id="rId7" Type="http://schemas.openxmlformats.org/officeDocument/2006/relationships/image" Target="../media/image60.pn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53.png"/><Relationship Id="rId5" Type="http://schemas.openxmlformats.org/officeDocument/2006/relationships/image" Target="../media/image12.png"/><Relationship Id="rId10" Type="http://schemas.openxmlformats.org/officeDocument/2006/relationships/image" Target="../media/image63.jpeg"/><Relationship Id="rId4" Type="http://schemas.openxmlformats.org/officeDocument/2006/relationships/slide" Target="slide2.xml"/><Relationship Id="rId9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50.pn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53.png"/><Relationship Id="rId5" Type="http://schemas.openxmlformats.org/officeDocument/2006/relationships/image" Target="../media/image12.png"/><Relationship Id="rId10" Type="http://schemas.openxmlformats.org/officeDocument/2006/relationships/image" Target="../media/image67.jpeg"/><Relationship Id="rId4" Type="http://schemas.openxmlformats.org/officeDocument/2006/relationships/slide" Target="slide2.xml"/><Relationship Id="rId9" Type="http://schemas.openxmlformats.org/officeDocument/2006/relationships/image" Target="../media/image6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6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53.png"/><Relationship Id="rId5" Type="http://schemas.openxmlformats.org/officeDocument/2006/relationships/image" Target="../media/image50.png"/><Relationship Id="rId10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11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12.png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" Target="slide2.xml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50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74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12.png"/><Relationship Id="rId4" Type="http://schemas.openxmlformats.org/officeDocument/2006/relationships/slide" Target="slide2.xml"/><Relationship Id="rId9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6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12.png"/><Relationship Id="rId4" Type="http://schemas.openxmlformats.org/officeDocument/2006/relationships/slide" Target="slide2.xml"/><Relationship Id="rId9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slide" Target="slide2.xml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50.png"/><Relationship Id="rId4" Type="http://schemas.openxmlformats.org/officeDocument/2006/relationships/image" Target="../media/image12.png"/><Relationship Id="rId9" Type="http://schemas.openxmlformats.org/officeDocument/2006/relationships/image" Target="../media/image79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gif"/><Relationship Id="rId3" Type="http://schemas.openxmlformats.org/officeDocument/2006/relationships/slide" Target="slide2.xml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50.png"/><Relationship Id="rId4" Type="http://schemas.openxmlformats.org/officeDocument/2006/relationships/image" Target="../media/image12.png"/><Relationship Id="rId9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slide" Target="slide2.xml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50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2.xml"/><Relationship Id="rId18" Type="http://schemas.openxmlformats.org/officeDocument/2006/relationships/slide" Target="slide22.xml"/><Relationship Id="rId26" Type="http://schemas.openxmlformats.org/officeDocument/2006/relationships/slide" Target="slide25.xml"/><Relationship Id="rId3" Type="http://schemas.openxmlformats.org/officeDocument/2006/relationships/image" Target="../media/image9.jpeg"/><Relationship Id="rId21" Type="http://schemas.openxmlformats.org/officeDocument/2006/relationships/slide" Target="slide15.xml"/><Relationship Id="rId7" Type="http://schemas.openxmlformats.org/officeDocument/2006/relationships/slide" Target="slide6.xml"/><Relationship Id="rId12" Type="http://schemas.openxmlformats.org/officeDocument/2006/relationships/slide" Target="slide11.xml"/><Relationship Id="rId17" Type="http://schemas.openxmlformats.org/officeDocument/2006/relationships/slide" Target="slide21.xml"/><Relationship Id="rId25" Type="http://schemas.openxmlformats.org/officeDocument/2006/relationships/slide" Target="slide24.xml"/><Relationship Id="rId2" Type="http://schemas.openxmlformats.org/officeDocument/2006/relationships/notesSlide" Target="../notesSlides/notesSlide2.xml"/><Relationship Id="rId16" Type="http://schemas.openxmlformats.org/officeDocument/2006/relationships/slide" Target="slide20.xml"/><Relationship Id="rId20" Type="http://schemas.openxmlformats.org/officeDocument/2006/relationships/slide" Target="slide14.xml"/><Relationship Id="rId29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slide" Target="slide10.xml"/><Relationship Id="rId24" Type="http://schemas.openxmlformats.org/officeDocument/2006/relationships/slide" Target="slide23.xml"/><Relationship Id="rId5" Type="http://schemas.openxmlformats.org/officeDocument/2006/relationships/slide" Target="slide4.xml"/><Relationship Id="rId15" Type="http://schemas.openxmlformats.org/officeDocument/2006/relationships/slide" Target="slide19.xml"/><Relationship Id="rId23" Type="http://schemas.openxmlformats.org/officeDocument/2006/relationships/slide" Target="slide17.xml"/><Relationship Id="rId28" Type="http://schemas.openxmlformats.org/officeDocument/2006/relationships/slide" Target="slide27.xml"/><Relationship Id="rId10" Type="http://schemas.openxmlformats.org/officeDocument/2006/relationships/slide" Target="slide9.xml"/><Relationship Id="rId19" Type="http://schemas.openxmlformats.org/officeDocument/2006/relationships/slide" Target="slide13.xml"/><Relationship Id="rId4" Type="http://schemas.openxmlformats.org/officeDocument/2006/relationships/slide" Target="slide3.xml"/><Relationship Id="rId9" Type="http://schemas.openxmlformats.org/officeDocument/2006/relationships/slide" Target="slide8.xml"/><Relationship Id="rId14" Type="http://schemas.openxmlformats.org/officeDocument/2006/relationships/slide" Target="slide18.xml"/><Relationship Id="rId22" Type="http://schemas.openxmlformats.org/officeDocument/2006/relationships/slide" Target="slide16.xml"/><Relationship Id="rId27" Type="http://schemas.openxmlformats.org/officeDocument/2006/relationships/slide" Target="slide2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slide" Target="slide2.xml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50.png"/><Relationship Id="rId10" Type="http://schemas.openxmlformats.org/officeDocument/2006/relationships/image" Target="../media/image30.jpeg"/><Relationship Id="rId4" Type="http://schemas.openxmlformats.org/officeDocument/2006/relationships/image" Target="../media/image12.png"/><Relationship Id="rId9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7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64.jpeg"/><Relationship Id="rId5" Type="http://schemas.openxmlformats.org/officeDocument/2006/relationships/image" Target="../media/image12.png"/><Relationship Id="rId10" Type="http://schemas.openxmlformats.org/officeDocument/2006/relationships/image" Target="../media/image90.jpeg"/><Relationship Id="rId4" Type="http://schemas.openxmlformats.org/officeDocument/2006/relationships/slide" Target="slide2.xml"/><Relationship Id="rId9" Type="http://schemas.openxmlformats.org/officeDocument/2006/relationships/image" Target="../media/image8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91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12.png"/><Relationship Id="rId4" Type="http://schemas.openxmlformats.org/officeDocument/2006/relationships/slide" Target="slide2.xml"/><Relationship Id="rId9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3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2.png"/><Relationship Id="rId4" Type="http://schemas.openxmlformats.org/officeDocument/2006/relationships/slide" Target="slide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50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12.png"/><Relationship Id="rId4" Type="http://schemas.openxmlformats.org/officeDocument/2006/relationships/slide" Target="slide2.xml"/><Relationship Id="rId9" Type="http://schemas.openxmlformats.org/officeDocument/2006/relationships/image" Target="../media/image9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28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12.png"/><Relationship Id="rId4" Type="http://schemas.openxmlformats.org/officeDocument/2006/relationships/slide" Target="slide2.xml"/><Relationship Id="rId9" Type="http://schemas.openxmlformats.org/officeDocument/2006/relationships/image" Target="../media/image9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100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image" Target="../media/image50.png"/><Relationship Id="rId9" Type="http://schemas.openxmlformats.org/officeDocument/2006/relationships/image" Target="../media/image10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0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93.png"/><Relationship Id="rId4" Type="http://schemas.openxmlformats.org/officeDocument/2006/relationships/image" Target="../media/image103.jpeg"/><Relationship Id="rId9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player.myshared.ru/260946/data/images/img23.jpg" TargetMode="External"/><Relationship Id="rId13" Type="http://schemas.openxmlformats.org/officeDocument/2006/relationships/hyperlink" Target="http://www.bluesoulutions.com/DS/images/TreePics/oakTree.png" TargetMode="External"/><Relationship Id="rId18" Type="http://schemas.openxmlformats.org/officeDocument/2006/relationships/hyperlink" Target="http://classconnection.s3.amazonaws.com/729/flashcards/3414729/jpg/spirogyra1-1443918ED6A3C3D4E9A.jpg" TargetMode="External"/><Relationship Id="rId26" Type="http://schemas.openxmlformats.org/officeDocument/2006/relationships/hyperlink" Target="http://rozovyisad.agronationale.ru/upload/goods/2014/11/03/4c/8bb16ea6073d8291192991d9b5b98bfb..jpg" TargetMode="External"/><Relationship Id="rId3" Type="http://schemas.openxmlformats.org/officeDocument/2006/relationships/hyperlink" Target="http://www.hanzels.eu/fotky20745/fotos/gen320/obsah/jalovec.jpg" TargetMode="External"/><Relationship Id="rId21" Type="http://schemas.openxmlformats.org/officeDocument/2006/relationships/hyperlink" Target="http://www.r-brehm.de/PetraBrehm/HeilpraktikerinAschaffenburg/Angebot-Dateien/BLUEBONN.gif" TargetMode="External"/><Relationship Id="rId7" Type="http://schemas.openxmlformats.org/officeDocument/2006/relationships/hyperlink" Target="http://www.pd4pic.com/images/match-burning-fire-lit-flame-match-stick-burn.png" TargetMode="External"/><Relationship Id="rId12" Type="http://schemas.openxmlformats.org/officeDocument/2006/relationships/hyperlink" Target="http://s2.uploads.ru/t/MdFht.png" TargetMode="External"/><Relationship Id="rId17" Type="http://schemas.openxmlformats.org/officeDocument/2006/relationships/hyperlink" Target="http://rubooks.org/pic/1183/i009-001-220173668.jpg" TargetMode="External"/><Relationship Id="rId25" Type="http://schemas.openxmlformats.org/officeDocument/2006/relationships/hyperlink" Target="http://publicdomainvectors.org/photos/bobber.png" TargetMode="External"/><Relationship Id="rId2" Type="http://schemas.openxmlformats.org/officeDocument/2006/relationships/hyperlink" Target="http://www.zelen.com.ua/images/gingko_10_2011_2.jpg" TargetMode="External"/><Relationship Id="rId16" Type="http://schemas.openxmlformats.org/officeDocument/2006/relationships/hyperlink" Target="http://player.myshared.ru/501615/data/images/img3.jpg" TargetMode="External"/><Relationship Id="rId20" Type="http://schemas.openxmlformats.org/officeDocument/2006/relationships/hyperlink" Target="http://img0.liveinternet.ru/images/attach/c/11/116/445/116445314_large_0_87392_2b019c68_Ljpg.png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sweetclipart.com/multisite/sweetclipart/files/imagecache/middle/snowy_winter_weather.png" TargetMode="External"/><Relationship Id="rId11" Type="http://schemas.openxmlformats.org/officeDocument/2006/relationships/hyperlink" Target="http://muzmagazin.ru/images/product_images/popup_images/2885_0.jpg" TargetMode="External"/><Relationship Id="rId24" Type="http://schemas.openxmlformats.org/officeDocument/2006/relationships/hyperlink" Target="http://animalworld.com.ua/images/2011/August/Natur/Udivil/nepenthes.jpg" TargetMode="External"/><Relationship Id="rId5" Type="http://schemas.openxmlformats.org/officeDocument/2006/relationships/hyperlink" Target="http://education-enfance.fr/wp-content/uploads/2013/06/nosee.jpg" TargetMode="External"/><Relationship Id="rId15" Type="http://schemas.openxmlformats.org/officeDocument/2006/relationships/hyperlink" Target="http://www.knowbiology.ru/pics/6vr05hdjg3.jpg" TargetMode="External"/><Relationship Id="rId23" Type="http://schemas.openxmlformats.org/officeDocument/2006/relationships/hyperlink" Target="http://www.moymalish.com/uploads/2_images/vetka_shipovnika.jpg" TargetMode="External"/><Relationship Id="rId10" Type="http://schemas.openxmlformats.org/officeDocument/2006/relationships/hyperlink" Target="http://21.img.avito.st/1280x960/1640686221.jpg" TargetMode="External"/><Relationship Id="rId19" Type="http://schemas.openxmlformats.org/officeDocument/2006/relationships/hyperlink" Target="http://file.mobilmusic.ru/47/ab/95/764879-320.jpg" TargetMode="External"/><Relationship Id="rId4" Type="http://schemas.openxmlformats.org/officeDocument/2006/relationships/hyperlink" Target="http://rus.ans4.com/media/img/6/2/62vfh325mvx12v6.jpg" TargetMode="External"/><Relationship Id="rId9" Type="http://schemas.openxmlformats.org/officeDocument/2006/relationships/hyperlink" Target="http://test.manfast.ru/files/items/31/be/31be5edd9b1bd5a800595c647c2713e5_1431091833.jpg" TargetMode="External"/><Relationship Id="rId14" Type="http://schemas.openxmlformats.org/officeDocument/2006/relationships/hyperlink" Target="http://5-bal.ru/pars_docs/refs/19/18409/18409_html_m3580b0b.jpg" TargetMode="External"/><Relationship Id="rId22" Type="http://schemas.openxmlformats.org/officeDocument/2006/relationships/hyperlink" Target="http://bg.ru/media/upload/pix/article/269/8696/klen.jpg" TargetMode="External"/><Relationship Id="rId27" Type="http://schemas.openxmlformats.org/officeDocument/2006/relationships/hyperlink" Target="http://img1.liveinternet.ru/images/attach/c/1/63/971/63971038_1284386171_4.png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znanie.podelise.ru/tw_files2/urls_996/7/d-6400/6400_html_31acb4d.png" TargetMode="External"/><Relationship Id="rId13" Type="http://schemas.openxmlformats.org/officeDocument/2006/relationships/hyperlink" Target="http://markavery.info/wp-content/uploads/2012/10/Comma.svg_.png" TargetMode="External"/><Relationship Id="rId18" Type="http://schemas.openxmlformats.org/officeDocument/2006/relationships/hyperlink" Target="http://cs4.pikabu.ru/post_img/2015/03/31/6/1427795432_1266515518.jpg" TargetMode="External"/><Relationship Id="rId26" Type="http://schemas.openxmlformats.org/officeDocument/2006/relationships/hyperlink" Target="http://data10.gallery.ru/albums/gallery/224000-8eca0-25137124-m750x740.jpg" TargetMode="External"/><Relationship Id="rId3" Type="http://schemas.openxmlformats.org/officeDocument/2006/relationships/hyperlink" Target="http://lekarstvenie-rasteniya.ru/wp-content/uploads/imgGreen/12daac0d58a58300750f3cefb1804d6b.jpg" TargetMode="External"/><Relationship Id="rId21" Type="http://schemas.openxmlformats.org/officeDocument/2006/relationships/hyperlink" Target="http://img2.1001golos.ru/ratings/691000/690496/pic2.jpg" TargetMode="External"/><Relationship Id="rId7" Type="http://schemas.openxmlformats.org/officeDocument/2006/relationships/hyperlink" Target="http://us.cdn1.123rf.com/168nwm/philhol/philhol1206/philhol120600013/13964095-stone-or-rock-wall.jpg" TargetMode="External"/><Relationship Id="rId12" Type="http://schemas.openxmlformats.org/officeDocument/2006/relationships/hyperlink" Target="http://168.am/wp-content/uploads/2013/08/dzmeruk-3.jpg" TargetMode="External"/><Relationship Id="rId17" Type="http://schemas.openxmlformats.org/officeDocument/2006/relationships/hyperlink" Target="http://ditki.com.ua/wp-content/uploads/2014/09/3477265.png" TargetMode="External"/><Relationship Id="rId25" Type="http://schemas.openxmlformats.org/officeDocument/2006/relationships/hyperlink" Target="http://static.starlook.ru/img/10226020.image_page_big.3045953671.jpg" TargetMode="External"/><Relationship Id="rId2" Type="http://schemas.openxmlformats.org/officeDocument/2006/relationships/hyperlink" Target="http://s1.uploads.ru/t/4hGuB.jpg" TargetMode="External"/><Relationship Id="rId16" Type="http://schemas.openxmlformats.org/officeDocument/2006/relationships/hyperlink" Target="http://img10.proshkolu.ru/content/media/pic/std/4000000/3579000/3578268-f62e9bba02b5fe12.png" TargetMode="External"/><Relationship Id="rId20" Type="http://schemas.openxmlformats.org/officeDocument/2006/relationships/hyperlink" Target="http://img1.liveinternet.ru/images/attach/c/10/108/778/108778715_5177462_garliccloves.png" TargetMode="External"/><Relationship Id="rId29" Type="http://schemas.openxmlformats.org/officeDocument/2006/relationships/hyperlink" Target="http://www.ridvan.webilimli.com/DogaSitesi/img/84771708f9765ff3fe78L.png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pageverte.fr/wp-content/uploads/2013/02/Lichen1.jpg" TargetMode="External"/><Relationship Id="rId11" Type="http://schemas.openxmlformats.org/officeDocument/2006/relationships/hyperlink" Target="http://img-fotki.yandex.ru/get/6308/136487634.478/0_8e007_9f618877_orig.png" TargetMode="External"/><Relationship Id="rId24" Type="http://schemas.openxmlformats.org/officeDocument/2006/relationships/hyperlink" Target="http://cmapspublic2.ihmc.us/rid=1J5P2M9YT-1DRF328-T23/heart.jpg" TargetMode="External"/><Relationship Id="rId5" Type="http://schemas.openxmlformats.org/officeDocument/2006/relationships/hyperlink" Target="http://lechebnye-rastenija.ru/img/173.bmp" TargetMode="External"/><Relationship Id="rId15" Type="http://schemas.openxmlformats.org/officeDocument/2006/relationships/hyperlink" Target="http://img0.liveinternet.ru/images/attach/c/5/87/872/87872620_528013094.png" TargetMode="External"/><Relationship Id="rId23" Type="http://schemas.openxmlformats.org/officeDocument/2006/relationships/hyperlink" Target="http://img0.liveinternet.ru/images/attach/c/6/91/62/91062088_topol1.jpg" TargetMode="External"/><Relationship Id="rId28" Type="http://schemas.openxmlformats.org/officeDocument/2006/relationships/hyperlink" Target="http://www.playcast.ru/uploads/2015/01/16/11630046.png" TargetMode="External"/><Relationship Id="rId10" Type="http://schemas.openxmlformats.org/officeDocument/2006/relationships/hyperlink" Target="http://www.krasoved.ru/resize/100/500/w/uploads/section/ce9373384f14820fb594441494ef60d4.jpg" TargetMode="External"/><Relationship Id="rId19" Type="http://schemas.openxmlformats.org/officeDocument/2006/relationships/hyperlink" Target="http://opioids.com/heroin/asian-elephant.jpg" TargetMode="External"/><Relationship Id="rId31" Type="http://schemas.openxmlformats.org/officeDocument/2006/relationships/hyperlink" Target="http://www.jidibio.com/upload/stories/blog2012/huile-essentielle-de-cypres.jpg" TargetMode="External"/><Relationship Id="rId4" Type="http://schemas.openxmlformats.org/officeDocument/2006/relationships/hyperlink" Target="http://s02.yapfiles.ru/files/467032/R11_Nature_Time_1_Fern_048.png" TargetMode="External"/><Relationship Id="rId9" Type="http://schemas.openxmlformats.org/officeDocument/2006/relationships/hyperlink" Target="http://oleks.ru/images/kartinkiSTU/190a.jpg" TargetMode="External"/><Relationship Id="rId14" Type="http://schemas.openxmlformats.org/officeDocument/2006/relationships/hyperlink" Target="http://www.imageup.ru/img177/a796901.png" TargetMode="External"/><Relationship Id="rId22" Type="http://schemas.openxmlformats.org/officeDocument/2006/relationships/hyperlink" Target="http://cs9355.vk.me/v9355200/1709/7qA50JeduXg.jpg" TargetMode="External"/><Relationship Id="rId27" Type="http://schemas.openxmlformats.org/officeDocument/2006/relationships/hyperlink" Target="http://naran.ru/upload/medialibrary/506/5064fd89808ab734544316180207dd2c.jpg" TargetMode="External"/><Relationship Id="rId30" Type="http://schemas.openxmlformats.org/officeDocument/2006/relationships/hyperlink" Target="http://www.maitreya-natura.com/images/3/pino-silvestre.jpg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slide" Target="slide2.xml"/><Relationship Id="rId9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babik.ucoz.ua/gor_6.gif" TargetMode="External"/><Relationship Id="rId13" Type="http://schemas.openxmlformats.org/officeDocument/2006/relationships/hyperlink" Target="http://player.myshared.ru/896664/data/images/img18.jpg" TargetMode="External"/><Relationship Id="rId18" Type="http://schemas.openxmlformats.org/officeDocument/2006/relationships/hyperlink" Target="http://greenowoods.com/img/kiwi%20seeds.jpg" TargetMode="External"/><Relationship Id="rId26" Type="http://schemas.openxmlformats.org/officeDocument/2006/relationships/hyperlink" Target="http://1artfoto.ru/uzory_ornamenty/32b.jpg" TargetMode="External"/><Relationship Id="rId3" Type="http://schemas.openxmlformats.org/officeDocument/2006/relationships/hyperlink" Target="http://lifefacts.ru/wp-content/uploads/2013/02/wpid-Tvy8gpNv5Yw.jpg" TargetMode="External"/><Relationship Id="rId21" Type="http://schemas.openxmlformats.org/officeDocument/2006/relationships/hyperlink" Target="http://voprosmail.ru/wp-content/uploads/2014/08/wpid-na-severo-vostoke-indii-izdavna-pol-zovalis-mostami-vyrosshimi-estestvennym-obrazom_i_1.jpg" TargetMode="External"/><Relationship Id="rId34" Type="http://schemas.openxmlformats.org/officeDocument/2006/relationships/hyperlink" Target="http://cdn-nus-1.pinme.ru/pin-upload-static/photos/728f432982b5ebc3d38e10c5c07f8aab_b.jpg" TargetMode="External"/><Relationship Id="rId7" Type="http://schemas.openxmlformats.org/officeDocument/2006/relationships/hyperlink" Target="http://school19.ucoz.ua/702998.gif" TargetMode="External"/><Relationship Id="rId12" Type="http://schemas.openxmlformats.org/officeDocument/2006/relationships/hyperlink" Target="http://rerefat.ru/tw_files2/urls_1/12861/d-12860051/12860051_html_3bfcacee.jpg" TargetMode="External"/><Relationship Id="rId17" Type="http://schemas.openxmlformats.org/officeDocument/2006/relationships/hyperlink" Target="http://yeswoman.ru/wp-content/uploads/2015/03/20.jpg" TargetMode="External"/><Relationship Id="rId25" Type="http://schemas.openxmlformats.org/officeDocument/2006/relationships/hyperlink" Target="http://shkola.ostriv.in.ua/images/publications/4/4413/1312808155.jpg" TargetMode="External"/><Relationship Id="rId33" Type="http://schemas.openxmlformats.org/officeDocument/2006/relationships/hyperlink" Target="http://www.playcast.ru/uploads/2015/02/07/12000716.png" TargetMode="External"/><Relationship Id="rId2" Type="http://schemas.openxmlformats.org/officeDocument/2006/relationships/hyperlink" Target="http://img-fotki.yandex.ru/get/3800/linavasileva.5/0_1a58c_dfffa0cc_L.jpg" TargetMode="External"/><Relationship Id="rId16" Type="http://schemas.openxmlformats.org/officeDocument/2006/relationships/hyperlink" Target="http://static.foragingguide.com/photos/mushrooms/slippery_jack/67.jpg" TargetMode="External"/><Relationship Id="rId20" Type="http://schemas.openxmlformats.org/officeDocument/2006/relationships/hyperlink" Target="http://img-fotki.yandex.ru/get/6208/131624064.12d/0_8070b_f5696822_L" TargetMode="External"/><Relationship Id="rId29" Type="http://schemas.openxmlformats.org/officeDocument/2006/relationships/hyperlink" Target="http://clipartmania.ru/uploads/gallery/main/435/tomato-26.png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jerline.tripod.com/zeller/aniplant.gif" TargetMode="External"/><Relationship Id="rId11" Type="http://schemas.openxmlformats.org/officeDocument/2006/relationships/hyperlink" Target="http://img4.imageshack.us/img4/2120/frame09911.png" TargetMode="External"/><Relationship Id="rId24" Type="http://schemas.openxmlformats.org/officeDocument/2006/relationships/hyperlink" Target="http://funbook.com.ua/pic/images_5/Gde_rastet_kolbasnoe_derevo_i_sedobni_li_plodi-2.jpg" TargetMode="External"/><Relationship Id="rId32" Type="http://schemas.openxmlformats.org/officeDocument/2006/relationships/hyperlink" Target="http://www.playcast.ru/uploads/2014/09/07/9758940.gif" TargetMode="External"/><Relationship Id="rId5" Type="http://schemas.openxmlformats.org/officeDocument/2006/relationships/hyperlink" Target="http://www.westongardens.com/images/watering_flowers_lg_clr.gif" TargetMode="External"/><Relationship Id="rId15" Type="http://schemas.openxmlformats.org/officeDocument/2006/relationships/hyperlink" Target="http://www.playcast.ru/uploads/2013/11/12/6552719.png" TargetMode="External"/><Relationship Id="rId23" Type="http://schemas.openxmlformats.org/officeDocument/2006/relationships/hyperlink" Target="http://stavgorod.ru/assets/images_cache/5dad8be8eeed1e61d66a20d390a75d92.jpg" TargetMode="External"/><Relationship Id="rId28" Type="http://schemas.openxmlformats.org/officeDocument/2006/relationships/hyperlink" Target="http://nachalo4ka.ru/wp-content/uploads/2014/10/ts-0.png" TargetMode="External"/><Relationship Id="rId10" Type="http://schemas.openxmlformats.org/officeDocument/2006/relationships/hyperlink" Target="http://www.playcast.ru/uploads/2013/11/12/6546465.jpg" TargetMode="External"/><Relationship Id="rId19" Type="http://schemas.openxmlformats.org/officeDocument/2006/relationships/hyperlink" Target="http://img1.liveinternet.ru/images/attach/c/6/90/296/90296745_vinograd_v_kosmetologiisvoystva_vinogradaNarodnuye_maski_dlya_lica_iz_vinograda.png" TargetMode="External"/><Relationship Id="rId31" Type="http://schemas.openxmlformats.org/officeDocument/2006/relationships/hyperlink" Target="http://www.petmania.ie/images/default-source/bird/petmania-cockatiel2.jpg?sfvrsn=2" TargetMode="External"/><Relationship Id="rId4" Type="http://schemas.openxmlformats.org/officeDocument/2006/relationships/hyperlink" Target="http://www.ukqcs.co.uk/wp-content/uploads/2014/01/Fibre.jpg" TargetMode="External"/><Relationship Id="rId9" Type="http://schemas.openxmlformats.org/officeDocument/2006/relationships/hyperlink" Target="http://www.celysvet.cz/skin/smile/s2831.gif" TargetMode="External"/><Relationship Id="rId14" Type="http://schemas.openxmlformats.org/officeDocument/2006/relationships/hyperlink" Target="http://xcook.info/sites/default/files/styles/product_image/public/syroezhka.png?itok=0kvQIZEk" TargetMode="External"/><Relationship Id="rId22" Type="http://schemas.openxmlformats.org/officeDocument/2006/relationships/hyperlink" Target="http://www.atorus.ru/public/ator/data/d01c32.jpg" TargetMode="External"/><Relationship Id="rId27" Type="http://schemas.openxmlformats.org/officeDocument/2006/relationships/hyperlink" Target="http://mgc.server888.de/wp-content/plugins/valentines-day-poems-for-kids-from-mom-i14.jpg" TargetMode="External"/><Relationship Id="rId30" Type="http://schemas.openxmlformats.org/officeDocument/2006/relationships/hyperlink" Target="http://venividi.ru/sites/default/files/styles/large/public/images/22922/12.jpg" TargetMode="External"/><Relationship Id="rId35" Type="http://schemas.openxmlformats.org/officeDocument/2006/relationships/hyperlink" Target="http://s18.rimg.info/b47f83eb14276b6b89fa13f8de926721.gif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9.jpeg"/><Relationship Id="rId7" Type="http://schemas.openxmlformats.org/officeDocument/2006/relationships/image" Target="../media/image21.pn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5.jpeg"/><Relationship Id="rId5" Type="http://schemas.openxmlformats.org/officeDocument/2006/relationships/slide" Target="slide2.xml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7.gif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3.jpeg"/><Relationship Id="rId5" Type="http://schemas.openxmlformats.org/officeDocument/2006/relationships/slide" Target="slide2.xml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5.jpeg"/><Relationship Id="rId7" Type="http://schemas.openxmlformats.org/officeDocument/2006/relationships/image" Target="../media/image37.pn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41.jpeg"/><Relationship Id="rId5" Type="http://schemas.openxmlformats.org/officeDocument/2006/relationships/slide" Target="slide2.xml"/><Relationship Id="rId10" Type="http://schemas.openxmlformats.org/officeDocument/2006/relationships/image" Target="../media/image40.jpeg"/><Relationship Id="rId4" Type="http://schemas.openxmlformats.org/officeDocument/2006/relationships/image" Target="../media/image36.png"/><Relationship Id="rId9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43.jpeg"/><Relationship Id="rId7" Type="http://schemas.openxmlformats.org/officeDocument/2006/relationships/image" Target="../media/image12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48.jpeg"/><Relationship Id="rId5" Type="http://schemas.openxmlformats.org/officeDocument/2006/relationships/image" Target="../media/image45.png"/><Relationship Id="rId10" Type="http://schemas.openxmlformats.org/officeDocument/2006/relationships/image" Target="../media/image47.jpeg"/><Relationship Id="rId4" Type="http://schemas.openxmlformats.org/officeDocument/2006/relationships/image" Target="../media/image44.jpeg"/><Relationship Id="rId9" Type="http://schemas.openxmlformats.org/officeDocument/2006/relationships/image" Target="../media/image4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11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55.png"/><Relationship Id="rId5" Type="http://schemas.openxmlformats.org/officeDocument/2006/relationships/slide" Target="slide2.xml"/><Relationship Id="rId10" Type="http://schemas.openxmlformats.org/officeDocument/2006/relationships/image" Target="../media/image54.jpeg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53.png"/><Relationship Id="rId7" Type="http://schemas.openxmlformats.org/officeDocument/2006/relationships/image" Target="../media/image30.jpe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58.png"/><Relationship Id="rId5" Type="http://schemas.openxmlformats.org/officeDocument/2006/relationships/slide" Target="slide2.xml"/><Relationship Id="rId10" Type="http://schemas.openxmlformats.org/officeDocument/2006/relationships/image" Target="../media/image57.jpeg"/><Relationship Id="rId4" Type="http://schemas.openxmlformats.org/officeDocument/2006/relationships/image" Target="../media/image50.png"/><Relationship Id="rId9" Type="http://schemas.openxmlformats.org/officeDocument/2006/relationships/image" Target="../media/image5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 rot="822334">
            <a:off x="860833" y="3152998"/>
            <a:ext cx="742955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Narrow" pitchFamily="34" charset="0"/>
              </a:rPr>
              <a:t>Увлекательная ботаника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2072" name="Picture 24" descr="http://www.westongardens.com/images/watering_flowers_lg_clr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2143116"/>
            <a:ext cx="1333500" cy="1114425"/>
          </a:xfrm>
          <a:prstGeom prst="rect">
            <a:avLst/>
          </a:prstGeom>
          <a:noFill/>
        </p:spPr>
      </p:pic>
      <p:pic>
        <p:nvPicPr>
          <p:cNvPr id="2074" name="Picture 26" descr="http://www.playcast.ru/uploads/2013/11/12/654646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5140" y="714356"/>
            <a:ext cx="1428750" cy="1247775"/>
          </a:xfrm>
          <a:prstGeom prst="rect">
            <a:avLst/>
          </a:prstGeom>
          <a:noFill/>
        </p:spPr>
      </p:pic>
      <p:pic>
        <p:nvPicPr>
          <p:cNvPr id="2076" name="Picture 28" descr="http://jerline.tripod.com/zeller/aniplant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14546" y="1571612"/>
            <a:ext cx="1190625" cy="1190625"/>
          </a:xfrm>
          <a:prstGeom prst="rect">
            <a:avLst/>
          </a:prstGeom>
          <a:noFill/>
        </p:spPr>
      </p:pic>
      <p:pic>
        <p:nvPicPr>
          <p:cNvPr id="2078" name="Picture 30" descr="http://www.celysvet.cz/skin/smile/s283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15206" y="3000372"/>
            <a:ext cx="952500" cy="952500"/>
          </a:xfrm>
          <a:prstGeom prst="rect">
            <a:avLst/>
          </a:prstGeom>
          <a:noFill/>
        </p:spPr>
      </p:pic>
      <p:pic>
        <p:nvPicPr>
          <p:cNvPr id="2080" name="Picture 32" descr="http://school19.ucoz.ua/702998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86116" y="785794"/>
            <a:ext cx="2438400" cy="1895476"/>
          </a:xfrm>
          <a:prstGeom prst="rect">
            <a:avLst/>
          </a:prstGeom>
          <a:noFill/>
        </p:spPr>
      </p:pic>
      <p:pic>
        <p:nvPicPr>
          <p:cNvPr id="2082" name="Picture 34" descr="http://cdn.enjoypur.vc/upload_file%2F4828%2F6124%2F6141%2F6143%2F6145%2Fthumb-AN691%28www.PagalWorld.com%29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57290" y="928670"/>
            <a:ext cx="704850" cy="1047751"/>
          </a:xfrm>
          <a:prstGeom prst="rect">
            <a:avLst/>
          </a:prstGeom>
          <a:noFill/>
        </p:spPr>
      </p:pic>
      <p:pic>
        <p:nvPicPr>
          <p:cNvPr id="2084" name="Picture 36" descr="http://babik.ucoz.ua/gor_6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57224" y="3929066"/>
            <a:ext cx="7572428" cy="2214578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642910" y="3571876"/>
            <a:ext cx="160543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6 класс</a:t>
            </a:r>
            <a:endParaRPr lang="ru-RU" sz="3600" b="1" cap="none" spc="0" dirty="0">
              <a:ln w="10541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2" name="TextBox 21"/>
          <p:cNvSpPr txBox="1"/>
          <p:nvPr/>
        </p:nvSpPr>
        <p:spPr>
          <a:xfrm>
            <a:off x="1071538" y="6072206"/>
            <a:ext cx="70009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b="1" i="1" dirty="0" smtClean="0">
                <a:latin typeface="Arial Narrow" pitchFamily="34" charset="0"/>
              </a:rPr>
              <a:t>Оськина Татьяна Александровна – заместитель директора по УВР, учитель химии МБОУ СШ №63 г.Красноярска</a:t>
            </a:r>
            <a:endParaRPr lang="ru-RU" sz="1100" b="1" i="1" dirty="0">
              <a:latin typeface="Arial Narrow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16F88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66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2214546" y="571480"/>
            <a:ext cx="45252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chemeClr val="accent2">
                    <a:lumMod val="75000"/>
                  </a:schemeClr>
                </a:solidFill>
              </a:rPr>
              <a:t>АНАТОМИЯ</a:t>
            </a:r>
            <a:endParaRPr lang="ru-RU" sz="3600" b="1" dirty="0">
              <a:ln w="11430"/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4" name="Picture 6" descr="http://mbdou93.narod.ru/olderfiles/3/8b37e65bdf15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5072074"/>
            <a:ext cx="1785950" cy="1254772"/>
          </a:xfrm>
          <a:prstGeom prst="rect">
            <a:avLst/>
          </a:prstGeom>
          <a:noFill/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357554" y="5214950"/>
            <a:ext cx="3286148" cy="830997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sz="48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КАБАЧОК</a:t>
            </a:r>
            <a:endParaRPr lang="ru-RU" sz="4800" b="1" i="1" dirty="0">
              <a:ln>
                <a:solidFill>
                  <a:sysClr val="windowText" lastClr="000000"/>
                </a:solidFill>
              </a:ln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785786" y="1142984"/>
            <a:ext cx="66437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У кого есть усы, но нет лица?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19" name="Picture 4" descr="http://img4.imageshack.us/img4/2120/frame0991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9520" y="5429264"/>
            <a:ext cx="857222" cy="833691"/>
          </a:xfrm>
          <a:prstGeom prst="rect">
            <a:avLst/>
          </a:prstGeom>
          <a:noFill/>
        </p:spPr>
      </p:pic>
      <p:pic>
        <p:nvPicPr>
          <p:cNvPr id="7" name="Picture 2" descr="http://www.ukqcs.co.uk/wp-content/uploads/2014/01/Fibre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29520" y="642918"/>
            <a:ext cx="642942" cy="642942"/>
          </a:xfrm>
          <a:prstGeom prst="rect">
            <a:avLst/>
          </a:prstGeom>
          <a:noFill/>
        </p:spPr>
      </p:pic>
      <p:sp>
        <p:nvSpPr>
          <p:cNvPr id="8" name="Рамка 7"/>
          <p:cNvSpPr/>
          <p:nvPr/>
        </p:nvSpPr>
        <p:spPr>
          <a:xfrm>
            <a:off x="1142976" y="1714488"/>
            <a:ext cx="4500594" cy="3214710"/>
          </a:xfrm>
          <a:prstGeom prst="frame">
            <a:avLst>
              <a:gd name="adj1" fmla="val 3357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71670" y="2857496"/>
            <a:ext cx="220361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Cambria" pitchFamily="18" charset="0"/>
              </a:rPr>
              <a:t>подсказка</a:t>
            </a:r>
            <a:endParaRPr lang="ru-RU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Cambria" pitchFamily="18" charset="0"/>
            </a:endParaRPr>
          </a:p>
        </p:txBody>
      </p:sp>
      <p:pic>
        <p:nvPicPr>
          <p:cNvPr id="67586" name="Picture 2" descr="http://img10.proshkolu.ru/content/media/pic/std/4000000/3579000/3578268-f62e9bba02b5fe12.pn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4414" y="1857365"/>
            <a:ext cx="1571636" cy="1607356"/>
          </a:xfrm>
          <a:prstGeom prst="rect">
            <a:avLst/>
          </a:prstGeom>
          <a:noFill/>
        </p:spPr>
      </p:pic>
      <p:pic>
        <p:nvPicPr>
          <p:cNvPr id="67588" name="Picture 4" descr="http://ditki.com.ua/wp-content/uploads/2014/09/3477265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00694" y="1142984"/>
            <a:ext cx="3143232" cy="4044292"/>
          </a:xfrm>
          <a:prstGeom prst="rect">
            <a:avLst/>
          </a:prstGeom>
          <a:noFill/>
        </p:spPr>
      </p:pic>
      <p:pic>
        <p:nvPicPr>
          <p:cNvPr id="67590" name="Picture 6" descr="http://img1.liveinternet.ru/images/attach/c/10/108/778/108778715_5177462_garliccloves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00298" y="2786058"/>
            <a:ext cx="2081210" cy="208121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429124" y="3929066"/>
            <a:ext cx="10262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Arial Narrow" pitchFamily="34" charset="0"/>
              </a:rPr>
              <a:t>1,5,6</a:t>
            </a:r>
            <a:endParaRPr lang="ru-RU" sz="3600" b="1" dirty="0">
              <a:latin typeface="Arial Narrow" pitchFamily="34" charset="0"/>
            </a:endParaRPr>
          </a:p>
        </p:txBody>
      </p:sp>
      <p:pic>
        <p:nvPicPr>
          <p:cNvPr id="67592" name="Picture 8" descr="http://img2.1001golos.ru/ratings/691000/690496/pic2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3714744" y="1857364"/>
            <a:ext cx="1690684" cy="1690684"/>
          </a:xfrm>
          <a:prstGeom prst="rect">
            <a:avLst/>
          </a:prstGeom>
          <a:noFill/>
        </p:spPr>
      </p:pic>
      <p:pic>
        <p:nvPicPr>
          <p:cNvPr id="17" name="Picture 8" descr="http://markavery.info/wp-content/uploads/2012/10/Comma.svg_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10496103">
            <a:off x="2711288" y="1854040"/>
            <a:ext cx="1614462" cy="1614462"/>
          </a:xfrm>
          <a:prstGeom prst="rect">
            <a:avLst/>
          </a:prstGeom>
          <a:noFill/>
        </p:spPr>
      </p:pic>
      <p:pic>
        <p:nvPicPr>
          <p:cNvPr id="20" name="Picture 12" descr="http://1artfoto.ru/uzory_ornamenty/32b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72330" y="642918"/>
            <a:ext cx="380771" cy="6429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941315727"/>
      </p:ext>
    </p:extLst>
  </p:cSld>
  <p:clrMapOvr>
    <a:masterClrMapping/>
  </p:clrMapOvr>
  <p:transition spd="slow" advClick="0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2214546" y="571480"/>
            <a:ext cx="45252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chemeClr val="accent2">
                    <a:lumMod val="75000"/>
                  </a:schemeClr>
                </a:solidFill>
              </a:rPr>
              <a:t>АНАТОМИЯ</a:t>
            </a:r>
            <a:endParaRPr lang="ru-RU" sz="3600" b="1" dirty="0">
              <a:ln w="11430"/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4" name="Picture 6" descr="http://mbdou93.narod.ru/olderfiles/3/8b37e65bdf15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5072074"/>
            <a:ext cx="1785950" cy="1254772"/>
          </a:xfrm>
          <a:prstGeom prst="rect">
            <a:avLst/>
          </a:prstGeom>
          <a:noFill/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857620" y="5429264"/>
            <a:ext cx="2714644" cy="830997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sz="48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ДЕРЕВО</a:t>
            </a:r>
            <a:endParaRPr lang="ru-RU" sz="4800" b="1" i="1" dirty="0">
              <a:ln>
                <a:solidFill>
                  <a:sysClr val="windowText" lastClr="000000"/>
                </a:solidFill>
              </a:ln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1285852" y="1142984"/>
            <a:ext cx="585791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У кого есть почки, но нет желудка и печени?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19" name="Picture 4" descr="http://img4.imageshack.us/img4/2120/frame0991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9520" y="5429264"/>
            <a:ext cx="857222" cy="833691"/>
          </a:xfrm>
          <a:prstGeom prst="rect">
            <a:avLst/>
          </a:prstGeom>
          <a:noFill/>
        </p:spPr>
      </p:pic>
      <p:pic>
        <p:nvPicPr>
          <p:cNvPr id="7" name="Picture 2" descr="http://nachalo4ka.ru/wp-content/uploads/2014/10/ts-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43834" y="714355"/>
            <a:ext cx="463296" cy="793873"/>
          </a:xfrm>
          <a:prstGeom prst="rect">
            <a:avLst/>
          </a:prstGeom>
          <a:noFill/>
        </p:spPr>
      </p:pic>
      <p:sp>
        <p:nvSpPr>
          <p:cNvPr id="8" name="Рамка 7"/>
          <p:cNvSpPr/>
          <p:nvPr/>
        </p:nvSpPr>
        <p:spPr>
          <a:xfrm>
            <a:off x="857224" y="2143116"/>
            <a:ext cx="4071966" cy="2786082"/>
          </a:xfrm>
          <a:prstGeom prst="frame">
            <a:avLst>
              <a:gd name="adj1" fmla="val 3357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85918" y="3143248"/>
            <a:ext cx="220361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Cambria" pitchFamily="18" charset="0"/>
              </a:rPr>
              <a:t>подсказка</a:t>
            </a:r>
            <a:endParaRPr lang="ru-RU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Cambria" pitchFamily="18" charset="0"/>
            </a:endParaRPr>
          </a:p>
        </p:txBody>
      </p:sp>
      <p:pic>
        <p:nvPicPr>
          <p:cNvPr id="65538" name="Picture 2" descr="http://cs9355.vk.me/v9355200/1709/7qA50JeduXg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73834" y="642918"/>
            <a:ext cx="619641" cy="928694"/>
          </a:xfrm>
          <a:prstGeom prst="rect">
            <a:avLst/>
          </a:prstGeom>
          <a:noFill/>
        </p:spPr>
      </p:pic>
      <p:pic>
        <p:nvPicPr>
          <p:cNvPr id="65542" name="Picture 6" descr="http://img0.liveinternet.ru/images/attach/c/6/91/62/91062088_topol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57818" y="1643050"/>
            <a:ext cx="2786082" cy="3804723"/>
          </a:xfrm>
          <a:prstGeom prst="rect">
            <a:avLst/>
          </a:prstGeom>
          <a:noFill/>
        </p:spPr>
      </p:pic>
      <p:pic>
        <p:nvPicPr>
          <p:cNvPr id="65544" name="Picture 8" descr="http://cmapspublic2.ihmc.us/rid=1J5P2M9YT-1DRF328-T23/heart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472" y="2071677"/>
            <a:ext cx="2500330" cy="2422195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1000100" y="4214818"/>
            <a:ext cx="13420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Arial Narrow" pitchFamily="34" charset="0"/>
              </a:rPr>
              <a:t>4,2,3,6</a:t>
            </a:r>
            <a:endParaRPr lang="ru-RU" sz="3600" b="1" dirty="0">
              <a:latin typeface="Arial Narrow" pitchFamily="34" charset="0"/>
            </a:endParaRPr>
          </a:p>
        </p:txBody>
      </p:sp>
      <p:pic>
        <p:nvPicPr>
          <p:cNvPr id="65546" name="Picture 10" descr="http://static.starlook.ru/img/10226020.image_page_big.3045953671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70" y="2500306"/>
            <a:ext cx="2643169" cy="2057386"/>
          </a:xfrm>
          <a:prstGeom prst="rect">
            <a:avLst/>
          </a:prstGeom>
          <a:noFill/>
        </p:spPr>
      </p:pic>
      <p:pic>
        <p:nvPicPr>
          <p:cNvPr id="20" name="Picture 8" descr="http://markavery.info/wp-content/uploads/2012/10/Comma.svg_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10496103">
            <a:off x="3425669" y="2354106"/>
            <a:ext cx="1614462" cy="1614462"/>
          </a:xfrm>
          <a:prstGeom prst="rect">
            <a:avLst/>
          </a:prstGeom>
          <a:noFill/>
        </p:spPr>
      </p:pic>
      <p:pic>
        <p:nvPicPr>
          <p:cNvPr id="21" name="Picture 8" descr="http://markavery.info/wp-content/uploads/2012/10/Comma.svg_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10496103">
            <a:off x="3782858" y="2282668"/>
            <a:ext cx="1614462" cy="16144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41315727"/>
      </p:ext>
    </p:extLst>
  </p:cSld>
  <p:clrMapOvr>
    <a:masterClrMapping/>
  </p:clrMapOvr>
  <p:transition spd="slow" advClick="0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65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65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4" name="Picture 6" descr="http://www.playcast.ru/uploads/2015/01/16/1163004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330357" y="3571876"/>
            <a:ext cx="2020196" cy="1457304"/>
          </a:xfrm>
          <a:prstGeom prst="rect">
            <a:avLst/>
          </a:prstGeom>
          <a:noFill/>
        </p:spPr>
      </p:pic>
      <p:pic>
        <p:nvPicPr>
          <p:cNvPr id="63492" name="Picture 4" descr="http://naran.ru/upload/medialibrary/506/5064fd89808ab734544316180207dd2c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3504" y="1928803"/>
            <a:ext cx="1428760" cy="1714512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214546" y="571480"/>
            <a:ext cx="45252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chemeClr val="accent2">
                    <a:lumMod val="75000"/>
                  </a:schemeClr>
                </a:solidFill>
              </a:rPr>
              <a:t>АНАТОМИЯ</a:t>
            </a:r>
            <a:endParaRPr lang="ru-RU" sz="3600" b="1" dirty="0">
              <a:ln w="11430"/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4" name="Picture 6" descr="http://mbdou93.narod.ru/olderfiles/3/8b37e65bdf15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5072074"/>
            <a:ext cx="1785950" cy="1254772"/>
          </a:xfrm>
          <a:prstGeom prst="rect">
            <a:avLst/>
          </a:prstGeom>
          <a:noFill/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857488" y="5357826"/>
            <a:ext cx="3786214" cy="830997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sz="48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КАЛЕНДУЛА</a:t>
            </a:r>
            <a:endParaRPr lang="ru-RU" sz="4800" b="1" i="1" dirty="0">
              <a:ln>
                <a:solidFill>
                  <a:sysClr val="windowText" lastClr="000000"/>
                </a:solidFill>
              </a:ln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785786" y="1142984"/>
            <a:ext cx="607223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Какие ноготки не царапаются и не знают маникюра?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19" name="Picture 4" descr="http://img4.imageshack.us/img4/2120/frame0991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29520" y="5429264"/>
            <a:ext cx="857222" cy="833691"/>
          </a:xfrm>
          <a:prstGeom prst="rect">
            <a:avLst/>
          </a:prstGeom>
          <a:noFill/>
        </p:spPr>
      </p:pic>
      <p:sp>
        <p:nvSpPr>
          <p:cNvPr id="7" name="Рамка 6"/>
          <p:cNvSpPr/>
          <p:nvPr/>
        </p:nvSpPr>
        <p:spPr>
          <a:xfrm>
            <a:off x="5000628" y="1857364"/>
            <a:ext cx="3429024" cy="3286148"/>
          </a:xfrm>
          <a:prstGeom prst="frame">
            <a:avLst>
              <a:gd name="adj1" fmla="val 3357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43570" y="3071810"/>
            <a:ext cx="220361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Cambria" pitchFamily="18" charset="0"/>
              </a:rPr>
              <a:t>подсказка</a:t>
            </a:r>
            <a:endParaRPr lang="ru-RU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Cambria" pitchFamily="18" charset="0"/>
            </a:endParaRPr>
          </a:p>
        </p:txBody>
      </p:sp>
      <p:pic>
        <p:nvPicPr>
          <p:cNvPr id="9" name="Picture 2" descr="http://www.ukqcs.co.uk/wp-content/uploads/2014/01/Fibre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00958" y="714356"/>
            <a:ext cx="642942" cy="642942"/>
          </a:xfrm>
          <a:prstGeom prst="rect">
            <a:avLst/>
          </a:prstGeom>
          <a:noFill/>
        </p:spPr>
      </p:pic>
      <p:pic>
        <p:nvPicPr>
          <p:cNvPr id="10" name="Picture 2" descr="http://cs9355.vk.me/v9355200/1709/7qA50JeduXg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72330" y="642918"/>
            <a:ext cx="524312" cy="785818"/>
          </a:xfrm>
          <a:prstGeom prst="rect">
            <a:avLst/>
          </a:prstGeom>
          <a:noFill/>
        </p:spPr>
      </p:pic>
      <p:pic>
        <p:nvPicPr>
          <p:cNvPr id="63490" name="Picture 2" descr="http://data10.gallery.ru/albums/gallery/224000-8eca0-25137124-m750x740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2143116"/>
            <a:ext cx="4929172" cy="2714644"/>
          </a:xfrm>
          <a:prstGeom prst="rect">
            <a:avLst/>
          </a:prstGeom>
          <a:noFill/>
        </p:spPr>
      </p:pic>
      <p:pic>
        <p:nvPicPr>
          <p:cNvPr id="17" name="Picture 8" descr="http://markavery.info/wp-content/uploads/2012/10/Comma.svg_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10496103">
            <a:off x="5925998" y="1925478"/>
            <a:ext cx="1614462" cy="1614462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6929454" y="2571744"/>
            <a:ext cx="1099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Arial Narrow" pitchFamily="34" charset="0"/>
              </a:rPr>
              <a:t>2 = А</a:t>
            </a:r>
            <a:endParaRPr lang="ru-RU" sz="3600" b="1" dirty="0">
              <a:latin typeface="Arial Narrow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14942" y="4214818"/>
            <a:ext cx="2217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Arial Narrow" pitchFamily="34" charset="0"/>
              </a:rPr>
              <a:t>1 = Д, 3 = Л</a:t>
            </a:r>
            <a:endParaRPr lang="ru-RU" sz="3600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1315727"/>
      </p:ext>
    </p:extLst>
  </p:cSld>
  <p:clrMapOvr>
    <a:masterClrMapping/>
  </p:clrMapOvr>
  <p:transition spd="slow" advClick="0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63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643306" y="5500702"/>
            <a:ext cx="2071702" cy="707886"/>
          </a:xfrm>
          <a:prstGeom prst="rect">
            <a:avLst/>
          </a:prstGeom>
          <a:noFill/>
          <a:ln>
            <a:solidFill>
              <a:srgbClr val="007635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/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Monotype Corsiva" pitchFamily="66" charset="0"/>
              </a:rPr>
              <a:t>ИНДИЯ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Monotype Corsiva" pitchFamily="66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14480" y="571480"/>
            <a:ext cx="547260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rgbClr val="007635"/>
                </a:solidFill>
              </a:rPr>
              <a:t>ИНТЕРЕСНО?</a:t>
            </a:r>
            <a:endParaRPr lang="ru-RU" sz="3600" b="1" dirty="0">
              <a:ln w="11430"/>
              <a:solidFill>
                <a:srgbClr val="007635"/>
              </a:solidFill>
            </a:endParaRPr>
          </a:p>
        </p:txBody>
      </p:sp>
      <p:pic>
        <p:nvPicPr>
          <p:cNvPr id="10" name="Picture 2" descr="http://lifefacts.ru/wp-content/uploads/2013/02/wpid-Tvy8gpNv5Yw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768" y="642918"/>
            <a:ext cx="917164" cy="1395383"/>
          </a:xfrm>
          <a:prstGeom prst="rect">
            <a:avLst/>
          </a:prstGeom>
          <a:noFill/>
        </p:spPr>
      </p:pic>
      <p:pic>
        <p:nvPicPr>
          <p:cNvPr id="13" name="Picture 4" descr="http://img4.imageshack.us/img4/2120/frame0991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9520" y="5429264"/>
            <a:ext cx="857222" cy="833691"/>
          </a:xfrm>
          <a:prstGeom prst="rect">
            <a:avLst/>
          </a:prstGeom>
          <a:noFill/>
        </p:spPr>
      </p:pic>
      <p:pic>
        <p:nvPicPr>
          <p:cNvPr id="17" name="Picture 6" descr="http://mbdou93.narod.ru/olderfiles/3/8b37e65bdf15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5072074"/>
            <a:ext cx="1785950" cy="1254772"/>
          </a:xfrm>
          <a:prstGeom prst="rect">
            <a:avLst/>
          </a:prstGeom>
          <a:noFill/>
        </p:spPr>
      </p:pic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714348" y="1071546"/>
            <a:ext cx="635798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 Narrow" pitchFamily="34" charset="0"/>
              </a:rPr>
              <a:t>В какой стране можно встретить мосты, выросшие естественным образом?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30722" name="Picture 2" descr="http://voprosmail.ru/wp-content/uploads/2014/08/wpid-na-severo-vostoke-indii-izdavna-pol-zovalis-mostami-vyrosshimi-estestvennym-obrazom_i_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86116" y="2000240"/>
            <a:ext cx="5139801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4" name="Picture 4" descr="http://www.atorus.ru/public/ator/data/d01c32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10" y="2214554"/>
            <a:ext cx="2571768" cy="2571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0433326"/>
      </p:ext>
    </p:extLst>
  </p:cSld>
  <p:clrMapOvr>
    <a:masterClrMapping/>
  </p:clrMapOvr>
  <p:transition spd="slow" advClick="0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643306" y="5143512"/>
            <a:ext cx="2786082" cy="707886"/>
          </a:xfrm>
          <a:prstGeom prst="rect">
            <a:avLst/>
          </a:prstGeom>
          <a:noFill/>
          <a:ln>
            <a:solidFill>
              <a:srgbClr val="007635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/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Monotype Corsiva" pitchFamily="66" charset="0"/>
              </a:rPr>
              <a:t>ЖЕНЕВА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Monotype Corsiva" pitchFamily="66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143240" y="571480"/>
            <a:ext cx="404384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rgbClr val="007635"/>
                </a:solidFill>
              </a:rPr>
              <a:t>ИНТЕРЕСНО?</a:t>
            </a:r>
            <a:endParaRPr lang="ru-RU" sz="3600" b="1" dirty="0">
              <a:ln w="11430"/>
              <a:solidFill>
                <a:srgbClr val="007635"/>
              </a:solidFill>
            </a:endParaRPr>
          </a:p>
        </p:txBody>
      </p:sp>
      <p:pic>
        <p:nvPicPr>
          <p:cNvPr id="13" name="Picture 4" descr="http://img4.imageshack.us/img4/2120/frame099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9520" y="5429264"/>
            <a:ext cx="857222" cy="833691"/>
          </a:xfrm>
          <a:prstGeom prst="rect">
            <a:avLst/>
          </a:prstGeom>
          <a:noFill/>
        </p:spPr>
      </p:pic>
      <p:pic>
        <p:nvPicPr>
          <p:cNvPr id="17" name="Picture 6" descr="http://mbdou93.narod.ru/olderfiles/3/8b37e65bdf15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5072074"/>
            <a:ext cx="1785950" cy="1254772"/>
          </a:xfrm>
          <a:prstGeom prst="rect">
            <a:avLst/>
          </a:prstGeom>
          <a:noFill/>
        </p:spPr>
      </p:pic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785786" y="857232"/>
            <a:ext cx="250033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 Narrow" pitchFamily="34" charset="0"/>
              </a:rPr>
              <a:t>В каком городе наступление весны объявляется специальным указом, зависящим от распускания официального каштана?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40962" name="Picture 2" descr="http://stavgorod.ru/assets/images_cache/5dad8be8eeed1e61d66a20d390a75d9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4678" y="1428736"/>
            <a:ext cx="5072050" cy="3381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643306" y="5143512"/>
            <a:ext cx="2786082" cy="707886"/>
          </a:xfrm>
          <a:prstGeom prst="rect">
            <a:avLst/>
          </a:prstGeom>
          <a:noFill/>
          <a:ln>
            <a:solidFill>
              <a:srgbClr val="007635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/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Monotype Corsiva" pitchFamily="66" charset="0"/>
              </a:rPr>
              <a:t>ВЕЖАНЕ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Monotype Corsiva" pitchFamily="66" charset="0"/>
            </a:endParaRPr>
          </a:p>
        </p:txBody>
      </p:sp>
      <p:pic>
        <p:nvPicPr>
          <p:cNvPr id="14" name="Picture 12" descr="http://1artfoto.ru/uzory_ornamenty/32b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00892" y="642918"/>
            <a:ext cx="380771" cy="642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2" descr="http://mgc.server888.de/wp-content/plugins/valentines-day-poems-for-kids-from-mom-i14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58082" y="642918"/>
            <a:ext cx="714380" cy="7032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0433326"/>
      </p:ext>
    </p:extLst>
  </p:cSld>
  <p:clrMapOvr>
    <a:masterClrMapping/>
  </p:clrMapOvr>
  <p:transition spd="slow" advClick="0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 uiExpand="1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http://shkola.ostriv.in.ua/images/publications/4/4413/1312808155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8" y="4429132"/>
            <a:ext cx="1877730" cy="1812228"/>
          </a:xfrm>
          <a:prstGeom prst="rect">
            <a:avLst/>
          </a:prstGeom>
          <a:noFill/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643174" y="5286388"/>
            <a:ext cx="2571768" cy="707886"/>
          </a:xfrm>
          <a:prstGeom prst="rect">
            <a:avLst/>
          </a:prstGeom>
          <a:noFill/>
          <a:ln>
            <a:solidFill>
              <a:srgbClr val="007635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/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Monotype Corsiva" pitchFamily="66" charset="0"/>
              </a:rPr>
              <a:t>АФРИКА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Monotype Corsiva" pitchFamily="66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500298" y="571480"/>
            <a:ext cx="364330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rgbClr val="007635"/>
                </a:solidFill>
              </a:rPr>
              <a:t>ИНТЕРЕСНО?</a:t>
            </a:r>
            <a:endParaRPr lang="ru-RU" sz="3600" b="1" dirty="0">
              <a:ln w="11430"/>
              <a:solidFill>
                <a:srgbClr val="007635"/>
              </a:solidFill>
            </a:endParaRPr>
          </a:p>
        </p:txBody>
      </p:sp>
      <p:pic>
        <p:nvPicPr>
          <p:cNvPr id="13" name="Picture 4" descr="http://img4.imageshack.us/img4/2120/frame0991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9520" y="5429264"/>
            <a:ext cx="857222" cy="833691"/>
          </a:xfrm>
          <a:prstGeom prst="rect">
            <a:avLst/>
          </a:prstGeom>
          <a:noFill/>
        </p:spPr>
      </p:pic>
      <p:pic>
        <p:nvPicPr>
          <p:cNvPr id="17" name="Picture 6" descr="http://mbdou93.narod.ru/olderfiles/3/8b37e65bdf15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5072074"/>
            <a:ext cx="1785950" cy="1254772"/>
          </a:xfrm>
          <a:prstGeom prst="rect">
            <a:avLst/>
          </a:prstGeom>
          <a:noFill/>
        </p:spPr>
      </p:pic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6000760" y="1357298"/>
            <a:ext cx="2428892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 Narrow" pitchFamily="34" charset="0"/>
              </a:rPr>
              <a:t>На территории какого материка произрастает  «колбасное дерево» - кигелия?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38914" name="Picture 2" descr="http://funbook.com.ua/pic/images_5/Gde_rastet_kolbasnoe_derevo_i_sedobni_li_plodi-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5786" y="1142984"/>
            <a:ext cx="5371636" cy="3814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2" descr="http://1artfoto.ru/uzory_ornamenty/32b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00892" y="642918"/>
            <a:ext cx="380771" cy="642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http://www.ukqcs.co.uk/wp-content/uploads/2014/01/Fibre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29520" y="642918"/>
            <a:ext cx="642942" cy="6429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0433326"/>
      </p:ext>
    </p:extLst>
  </p:cSld>
  <p:clrMapOvr>
    <a:masterClrMapping/>
  </p:clrMapOvr>
  <p:transition spd="slow" advClick="0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http://www.petmania.ie/images/default-source/bird/petmania-cockatiel2.jpg?sfvrsn=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786" y="1428736"/>
            <a:ext cx="2866200" cy="3672320"/>
          </a:xfrm>
          <a:prstGeom prst="rect">
            <a:avLst/>
          </a:prstGeom>
          <a:noFill/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286116" y="5572140"/>
            <a:ext cx="3214710" cy="707886"/>
          </a:xfrm>
          <a:prstGeom prst="rect">
            <a:avLst/>
          </a:prstGeom>
          <a:noFill/>
          <a:ln>
            <a:solidFill>
              <a:srgbClr val="007635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/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Monotype Corsiva" pitchFamily="66" charset="0"/>
              </a:rPr>
              <a:t>ПОПУГАЙ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Monotype Corsiva" pitchFamily="66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14480" y="571480"/>
            <a:ext cx="547260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rgbClr val="007635"/>
                </a:solidFill>
              </a:rPr>
              <a:t>ИНТЕРЕСНО?</a:t>
            </a:r>
            <a:endParaRPr lang="ru-RU" sz="3600" b="1" dirty="0">
              <a:ln w="11430"/>
              <a:solidFill>
                <a:srgbClr val="007635"/>
              </a:solidFill>
            </a:endParaRPr>
          </a:p>
        </p:txBody>
      </p:sp>
      <p:pic>
        <p:nvPicPr>
          <p:cNvPr id="13" name="Picture 4" descr="http://img4.imageshack.us/img4/2120/frame0991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9520" y="5429264"/>
            <a:ext cx="857222" cy="833691"/>
          </a:xfrm>
          <a:prstGeom prst="rect">
            <a:avLst/>
          </a:prstGeom>
          <a:noFill/>
        </p:spPr>
      </p:pic>
      <p:pic>
        <p:nvPicPr>
          <p:cNvPr id="17" name="Picture 6" descr="http://mbdou93.narod.ru/olderfiles/3/8b37e65bdf15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5072074"/>
            <a:ext cx="1785950" cy="1254772"/>
          </a:xfrm>
          <a:prstGeom prst="rect">
            <a:avLst/>
          </a:prstGeom>
          <a:noFill/>
        </p:spPr>
      </p:pic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928662" y="1071546"/>
            <a:ext cx="600079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 Narrow" pitchFamily="34" charset="0"/>
              </a:rPr>
              <a:t>На клюв какой птица похож этот цветок?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7" name="Picture 2" descr="http://nachalo4ka.ru/wp-content/uploads/2014/10/ts-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43834" y="714355"/>
            <a:ext cx="463296" cy="793873"/>
          </a:xfrm>
          <a:prstGeom prst="rect">
            <a:avLst/>
          </a:prstGeom>
          <a:noFill/>
        </p:spPr>
      </p:pic>
      <p:pic>
        <p:nvPicPr>
          <p:cNvPr id="36866" name="Picture 2" descr="http://venividi.ru/sites/default/files/styles/large/public/images/22922/1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86116" y="2071678"/>
            <a:ext cx="5046660" cy="3362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http://cs9355.vk.me/v9355200/1709/7qA50JeduXg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73834" y="642918"/>
            <a:ext cx="619641" cy="9286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0433326"/>
      </p:ext>
    </p:extLst>
  </p:cSld>
  <p:clrMapOvr>
    <a:masterClrMapping/>
  </p:clrMapOvr>
  <p:transition spd="slow" advClick="0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643306" y="5429264"/>
            <a:ext cx="3000396" cy="707886"/>
          </a:xfrm>
          <a:prstGeom prst="rect">
            <a:avLst/>
          </a:prstGeom>
          <a:noFill/>
          <a:ln>
            <a:solidFill>
              <a:srgbClr val="007635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/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Monotype Corsiva" pitchFamily="66" charset="0"/>
              </a:rPr>
              <a:t>ХИЩНИКИ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Monotype Corsiva" pitchFamily="66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85786" y="785794"/>
            <a:ext cx="307183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rgbClr val="007635"/>
                </a:solidFill>
              </a:rPr>
              <a:t>ИНТЕРЕСНО?</a:t>
            </a:r>
            <a:endParaRPr lang="ru-RU" sz="3600" b="1" dirty="0">
              <a:ln w="11430"/>
              <a:solidFill>
                <a:srgbClr val="007635"/>
              </a:solidFill>
            </a:endParaRPr>
          </a:p>
        </p:txBody>
      </p:sp>
      <p:pic>
        <p:nvPicPr>
          <p:cNvPr id="13" name="Picture 4" descr="http://img4.imageshack.us/img4/2120/frame099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9520" y="5429264"/>
            <a:ext cx="857222" cy="833691"/>
          </a:xfrm>
          <a:prstGeom prst="rect">
            <a:avLst/>
          </a:prstGeom>
          <a:noFill/>
        </p:spPr>
      </p:pic>
      <p:pic>
        <p:nvPicPr>
          <p:cNvPr id="17" name="Picture 6" descr="http://mbdou93.narod.ru/olderfiles/3/8b37e65bdf15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5072074"/>
            <a:ext cx="1785950" cy="1254772"/>
          </a:xfrm>
          <a:prstGeom prst="rect">
            <a:avLst/>
          </a:prstGeom>
          <a:noFill/>
        </p:spPr>
      </p:pic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785786" y="2857496"/>
            <a:ext cx="300039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 Narrow" pitchFamily="34" charset="0"/>
              </a:rPr>
              <a:t>К какой группе по способу питания относится растение непентес?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7" name="Picture 2" descr="http://www.ukqcs.co.uk/wp-content/uploads/2014/01/Fibre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01058" y="142852"/>
            <a:ext cx="642942" cy="642942"/>
          </a:xfrm>
          <a:prstGeom prst="rect">
            <a:avLst/>
          </a:prstGeom>
          <a:noFill/>
        </p:spPr>
      </p:pic>
      <p:pic>
        <p:nvPicPr>
          <p:cNvPr id="8" name="Picture 2" descr="http://cs9355.vk.me/v9355200/1709/7qA50JeduXg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0"/>
            <a:ext cx="524312" cy="785818"/>
          </a:xfrm>
          <a:prstGeom prst="rect">
            <a:avLst/>
          </a:prstGeom>
          <a:noFill/>
        </p:spPr>
      </p:pic>
      <p:pic>
        <p:nvPicPr>
          <p:cNvPr id="25602" name="Picture 2" descr="Непентес (Nepenthes)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86182" y="928670"/>
            <a:ext cx="4429156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4" name="Picture 4" descr="http://s18.rimg.info/b47f83eb14276b6b89fa13f8de926721.g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1643042" y="1500174"/>
            <a:ext cx="1353815" cy="1290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0433326"/>
      </p:ext>
    </p:extLst>
  </p:cSld>
  <p:clrMapOvr>
    <a:masterClrMapping/>
  </p:clrMapOvr>
  <p:transition spd="slow" advClick="0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5"/>
          <p:cNvSpPr txBox="1">
            <a:spLocks noChangeArrowheads="1"/>
          </p:cNvSpPr>
          <p:nvPr/>
        </p:nvSpPr>
        <p:spPr bwMode="auto">
          <a:xfrm>
            <a:off x="928662" y="1142984"/>
            <a:ext cx="621510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Aft>
                <a:spcPts val="0"/>
              </a:spcAft>
            </a:pPr>
            <a:r>
              <a:rPr lang="ru-RU" sz="2800" b="1" dirty="0" smtClean="0">
                <a:latin typeface="Arial Narrow" pitchFamily="34" charset="0"/>
                <a:ea typeface="Calibri"/>
                <a:cs typeface="Times New Roman"/>
              </a:rPr>
              <a:t>Раздел ботаники, предметом изучения которого</a:t>
            </a:r>
            <a:r>
              <a:rPr lang="ru-RU" sz="2800" b="1" dirty="0" smtClean="0">
                <a:solidFill>
                  <a:srgbClr val="333333"/>
                </a:solidFill>
                <a:latin typeface="Arial Narrow" pitchFamily="34" charset="0"/>
                <a:ea typeface="Calibri"/>
                <a:cs typeface="Times New Roman"/>
              </a:rPr>
              <a:t> </a:t>
            </a:r>
            <a:r>
              <a:rPr lang="ru-RU" sz="2800" b="1" dirty="0" smtClean="0">
                <a:latin typeface="Arial Narrow" pitchFamily="34" charset="0"/>
                <a:ea typeface="Calibri"/>
                <a:cs typeface="Times New Roman"/>
              </a:rPr>
              <a:t>являются древесные растения </a:t>
            </a:r>
            <a:endParaRPr lang="ru-RU" sz="2800" b="1" dirty="0">
              <a:latin typeface="Arial Narrow" pitchFamily="34" charset="0"/>
              <a:ea typeface="Calibri"/>
              <a:cs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857356" y="571480"/>
            <a:ext cx="547260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chemeClr val="accent4">
                    <a:lumMod val="75000"/>
                  </a:schemeClr>
                </a:solidFill>
              </a:rPr>
              <a:t>НАУКИ</a:t>
            </a:r>
            <a:endParaRPr lang="ru-RU" sz="3600" b="1" dirty="0">
              <a:ln w="11430"/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571736" y="5429264"/>
            <a:ext cx="4500594" cy="769441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sz="4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Monotype Corsiva" pitchFamily="66" charset="0"/>
              </a:rPr>
              <a:t>ДЕНДРОЛОГИЯ</a:t>
            </a:r>
            <a:endParaRPr lang="ru-RU" sz="4400" b="1" i="1" dirty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11" name="Picture 4" descr="http://img4.imageshack.us/img4/2120/frame099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9520" y="5429264"/>
            <a:ext cx="857222" cy="833691"/>
          </a:xfrm>
          <a:prstGeom prst="rect">
            <a:avLst/>
          </a:prstGeom>
          <a:noFill/>
        </p:spPr>
      </p:pic>
      <p:pic>
        <p:nvPicPr>
          <p:cNvPr id="12" name="Picture 6" descr="http://mbdou93.narod.ru/olderfiles/3/8b37e65bdf15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5072074"/>
            <a:ext cx="1785950" cy="1254772"/>
          </a:xfrm>
          <a:prstGeom prst="rect">
            <a:avLst/>
          </a:prstGeom>
          <a:noFill/>
        </p:spPr>
      </p:pic>
      <p:pic>
        <p:nvPicPr>
          <p:cNvPr id="17" name="Picture 2" descr="http://lifefacts.ru/wp-content/uploads/2013/02/wpid-Tvy8gpNv5Yw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768" y="642918"/>
            <a:ext cx="917164" cy="1395383"/>
          </a:xfrm>
          <a:prstGeom prst="rect">
            <a:avLst/>
          </a:prstGeom>
          <a:noFill/>
        </p:spPr>
      </p:pic>
      <p:pic>
        <p:nvPicPr>
          <p:cNvPr id="61444" name="Picture 4" descr="http://cdn-nus-1.pinme.ru/pin-upload-static/photos/728f432982b5ebc3d38e10c5c07f8aab_b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488" y="2643182"/>
            <a:ext cx="3143232" cy="2540780"/>
          </a:xfrm>
          <a:prstGeom prst="rect">
            <a:avLst/>
          </a:prstGeom>
          <a:noFill/>
        </p:spPr>
      </p:pic>
      <p:pic>
        <p:nvPicPr>
          <p:cNvPr id="61446" name="Picture 6" descr="http://www.playcast.ru/uploads/2014/09/07/9758940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8662" y="2071678"/>
            <a:ext cx="1743296" cy="3090843"/>
          </a:xfrm>
          <a:prstGeom prst="rect">
            <a:avLst/>
          </a:prstGeom>
          <a:noFill/>
        </p:spPr>
      </p:pic>
      <p:pic>
        <p:nvPicPr>
          <p:cNvPr id="61450" name="Picture 10" descr="http://www.playcast.ru/uploads/2015/02/07/12000716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29322" y="2071678"/>
            <a:ext cx="2309650" cy="3071834"/>
          </a:xfrm>
          <a:prstGeom prst="rect">
            <a:avLst/>
          </a:prstGeom>
          <a:noFill/>
        </p:spPr>
      </p:pic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2571736" y="5429264"/>
            <a:ext cx="4500594" cy="769441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sz="4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Monotype Corsiva" pitchFamily="66" charset="0"/>
              </a:rPr>
              <a:t>ИГОНДЕРЛОДЯ</a:t>
            </a:r>
            <a:endParaRPr lang="ru-RU" sz="4400" b="1" i="1" dirty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3427242"/>
      </p:ext>
    </p:extLst>
  </p:cSld>
  <p:clrMapOvr>
    <a:masterClrMapping/>
  </p:clrMapOvr>
  <p:transition spd="slow" advClick="0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0" grpId="0" build="allAtOnce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5"/>
          <p:cNvSpPr txBox="1">
            <a:spLocks noChangeArrowheads="1"/>
          </p:cNvSpPr>
          <p:nvPr/>
        </p:nvSpPr>
        <p:spPr bwMode="auto">
          <a:xfrm>
            <a:off x="4857752" y="2357430"/>
            <a:ext cx="31432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Aft>
                <a:spcPts val="0"/>
              </a:spcAft>
            </a:pPr>
            <a:r>
              <a:rPr lang="ru-RU" sz="3200" b="1" dirty="0" smtClean="0">
                <a:latin typeface="Arial Narrow" pitchFamily="34" charset="0"/>
                <a:ea typeface="Calibri"/>
                <a:cs typeface="Times New Roman"/>
              </a:rPr>
              <a:t>Наука о грибах</a:t>
            </a:r>
            <a:endParaRPr lang="ru-RU" sz="3200" b="1" dirty="0">
              <a:latin typeface="Arial Narrow" pitchFamily="34" charset="0"/>
              <a:ea typeface="Calibri"/>
              <a:cs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572000" y="571480"/>
            <a:ext cx="275796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chemeClr val="accent4">
                    <a:lumMod val="75000"/>
                  </a:schemeClr>
                </a:solidFill>
              </a:rPr>
              <a:t>НАУКИ</a:t>
            </a:r>
            <a:endParaRPr lang="ru-RU" sz="3600" b="1" dirty="0">
              <a:ln w="11430"/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 rot="19932779">
            <a:off x="4310499" y="4341141"/>
            <a:ext cx="3929090" cy="830997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sz="48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Monotype Corsiva" pitchFamily="66" charset="0"/>
              </a:rPr>
              <a:t>МИКОЛОГИЯ</a:t>
            </a:r>
            <a:endParaRPr lang="ru-RU" sz="4800" b="1" i="1" dirty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11" name="Picture 4" descr="http://img4.imageshack.us/img4/2120/frame099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9520" y="5429264"/>
            <a:ext cx="857222" cy="833691"/>
          </a:xfrm>
          <a:prstGeom prst="rect">
            <a:avLst/>
          </a:prstGeom>
          <a:noFill/>
        </p:spPr>
      </p:pic>
      <p:pic>
        <p:nvPicPr>
          <p:cNvPr id="12" name="Picture 6" descr="http://mbdou93.narod.ru/olderfiles/3/8b37e65bdf15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5072074"/>
            <a:ext cx="1785950" cy="1254772"/>
          </a:xfrm>
          <a:prstGeom prst="rect">
            <a:avLst/>
          </a:prstGeom>
          <a:noFill/>
        </p:spPr>
      </p:pic>
      <p:pic>
        <p:nvPicPr>
          <p:cNvPr id="7" name="Picture 12" descr="http://1artfoto.ru/uzory_ornamenty/32b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00892" y="642918"/>
            <a:ext cx="380771" cy="642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http://mgc.server888.de/wp-content/plugins/valentines-day-poems-for-kids-from-mom-i14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58082" y="642918"/>
            <a:ext cx="714380" cy="703239"/>
          </a:xfrm>
          <a:prstGeom prst="rect">
            <a:avLst/>
          </a:prstGeom>
          <a:noFill/>
        </p:spPr>
      </p:pic>
      <p:pic>
        <p:nvPicPr>
          <p:cNvPr id="59394" name="Picture 2" descr="http://s1.uploads.ru/t/4hGuB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786" y="714356"/>
            <a:ext cx="3753495" cy="4500594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 rot="19938868">
            <a:off x="4322439" y="4313982"/>
            <a:ext cx="3920326" cy="830997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sz="48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Monotype Corsiva" pitchFamily="66" charset="0"/>
              </a:rPr>
              <a:t>ИЛКОГОМИЯ</a:t>
            </a:r>
            <a:endParaRPr lang="ru-RU" sz="4800" b="1" i="1" dirty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3427242"/>
      </p:ext>
    </p:extLst>
  </p:cSld>
  <p:clrMapOvr>
    <a:masterClrMapping/>
  </p:clrMapOvr>
  <p:transition spd="slow" advClick="0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build="allAtOnce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8" name="Picture 6" descr="http://img-fotki.yandex.ru/get/3800/linavasileva.5/0_1a58c_dfffa0cc_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1785926"/>
            <a:ext cx="4643470" cy="4357718"/>
          </a:xfrm>
          <a:prstGeom prst="rect">
            <a:avLst/>
          </a:prstGeom>
          <a:noFill/>
        </p:spPr>
      </p:pic>
      <p:sp>
        <p:nvSpPr>
          <p:cNvPr id="3119" name="AutoShape 4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929059" y="1844252"/>
            <a:ext cx="857256" cy="798929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97199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5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21" name="AutoShape 49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857753" y="1844252"/>
            <a:ext cx="866080" cy="798929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97199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>
                <a:latin typeface="Arial" pitchFamily="34" charset="0"/>
                <a:cs typeface="Arial" pitchFamily="34" charset="0"/>
              </a:rPr>
              <a:t>1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0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22" name="AutoShape 50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5786446" y="1844253"/>
            <a:ext cx="874011" cy="798930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97199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15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23" name="AutoShape 51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6715141" y="1844252"/>
            <a:ext cx="881942" cy="798929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97199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20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24" name="AutoShape 52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7643834" y="1844252"/>
            <a:ext cx="888286" cy="798929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97199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25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25" name="AutoShape 53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3929058" y="2714620"/>
            <a:ext cx="857256" cy="78581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779674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5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26" name="AutoShape 54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4857751" y="2708920"/>
            <a:ext cx="866081" cy="79151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779674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10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27" name="AutoShape 55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5786446" y="2708920"/>
            <a:ext cx="874011" cy="79151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779674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15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28" name="AutoShape 56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6715141" y="2708920"/>
            <a:ext cx="881942" cy="79151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779674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20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29" name="AutoShape 57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7643834" y="2708920"/>
            <a:ext cx="888286" cy="79151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779674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25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30" name="AutoShape 58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3929058" y="4437112"/>
            <a:ext cx="860057" cy="7778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4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96969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5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31" name="AutoShape 59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4857753" y="4437112"/>
            <a:ext cx="866400" cy="7778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4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96969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10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32" name="AutoShape 60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5786446" y="4437112"/>
            <a:ext cx="874331" cy="7778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4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96969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15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33" name="AutoShape 61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6715141" y="4437112"/>
            <a:ext cx="882262" cy="7778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4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96969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20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34" name="AutoShape 62">
            <a:hlinkClick r:id="rId18" action="ppaction://hlinksldjump"/>
          </p:cNvPr>
          <p:cNvSpPr>
            <a:spLocks noChangeArrowheads="1"/>
          </p:cNvSpPr>
          <p:nvPr/>
        </p:nvSpPr>
        <p:spPr bwMode="auto">
          <a:xfrm>
            <a:off x="7643834" y="4437112"/>
            <a:ext cx="888606" cy="7778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4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96969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25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35" name="AutoShape 63">
            <a:hlinkClick r:id="rId19" action="ppaction://hlinksldjump"/>
          </p:cNvPr>
          <p:cNvSpPr>
            <a:spLocks noChangeArrowheads="1"/>
          </p:cNvSpPr>
          <p:nvPr/>
        </p:nvSpPr>
        <p:spPr bwMode="auto">
          <a:xfrm>
            <a:off x="3929058" y="3573016"/>
            <a:ext cx="851799" cy="78467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9995D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5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36" name="AutoShape 64">
            <a:hlinkClick r:id="rId20" action="ppaction://hlinksldjump"/>
          </p:cNvPr>
          <p:cNvSpPr>
            <a:spLocks noChangeArrowheads="1"/>
          </p:cNvSpPr>
          <p:nvPr/>
        </p:nvSpPr>
        <p:spPr bwMode="auto">
          <a:xfrm>
            <a:off x="4857753" y="3577164"/>
            <a:ext cx="866400" cy="780530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9995D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10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37" name="AutoShape 65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5786446" y="3577164"/>
            <a:ext cx="874331" cy="780530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9995D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15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38" name="AutoShape 66">
            <a:hlinkClick r:id="rId22" action="ppaction://hlinksldjump"/>
          </p:cNvPr>
          <p:cNvSpPr>
            <a:spLocks noChangeArrowheads="1"/>
          </p:cNvSpPr>
          <p:nvPr/>
        </p:nvSpPr>
        <p:spPr bwMode="auto">
          <a:xfrm>
            <a:off x="6715140" y="3577164"/>
            <a:ext cx="953700" cy="780530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9995D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20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39" name="AutoShape 67">
            <a:hlinkClick r:id="rId23" action="ppaction://hlinksldjump"/>
          </p:cNvPr>
          <p:cNvSpPr>
            <a:spLocks noChangeArrowheads="1"/>
          </p:cNvSpPr>
          <p:nvPr/>
        </p:nvSpPr>
        <p:spPr bwMode="auto">
          <a:xfrm>
            <a:off x="7715272" y="3577164"/>
            <a:ext cx="817168" cy="780530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9995D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25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40" name="AutoShape 68">
            <a:hlinkClick r:id="rId24" action="ppaction://hlinksldjump"/>
          </p:cNvPr>
          <p:cNvSpPr>
            <a:spLocks noChangeArrowheads="1"/>
          </p:cNvSpPr>
          <p:nvPr/>
        </p:nvSpPr>
        <p:spPr bwMode="auto">
          <a:xfrm>
            <a:off x="3929058" y="5301208"/>
            <a:ext cx="859737" cy="77099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768E99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5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42" name="AutoShape 70">
            <a:hlinkClick r:id="rId25" action="ppaction://hlinksldjump"/>
          </p:cNvPr>
          <p:cNvSpPr>
            <a:spLocks noChangeArrowheads="1"/>
          </p:cNvSpPr>
          <p:nvPr/>
        </p:nvSpPr>
        <p:spPr bwMode="auto">
          <a:xfrm>
            <a:off x="4857753" y="5301208"/>
            <a:ext cx="866080" cy="77099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768E99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10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43" name="AutoShape 71">
            <a:hlinkClick r:id="rId26" action="ppaction://hlinksldjump"/>
          </p:cNvPr>
          <p:cNvSpPr>
            <a:spLocks noChangeArrowheads="1"/>
          </p:cNvSpPr>
          <p:nvPr/>
        </p:nvSpPr>
        <p:spPr bwMode="auto">
          <a:xfrm>
            <a:off x="5786447" y="5301208"/>
            <a:ext cx="857256" cy="77099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768E99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15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44" name="AutoShape 72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6715140" y="5286388"/>
            <a:ext cx="881942" cy="78581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768E99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20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45" name="AutoShape 73">
            <a:hlinkClick r:id="rId28" action="ppaction://hlinksldjump"/>
          </p:cNvPr>
          <p:cNvSpPr>
            <a:spLocks noChangeArrowheads="1"/>
          </p:cNvSpPr>
          <p:nvPr/>
        </p:nvSpPr>
        <p:spPr bwMode="auto">
          <a:xfrm>
            <a:off x="7643834" y="5286388"/>
            <a:ext cx="857256" cy="77099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768E99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25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AutoShape 47"/>
          <p:cNvSpPr>
            <a:spLocks noChangeArrowheads="1"/>
          </p:cNvSpPr>
          <p:nvPr/>
        </p:nvSpPr>
        <p:spPr bwMode="auto">
          <a:xfrm>
            <a:off x="714348" y="1844253"/>
            <a:ext cx="3065564" cy="719138"/>
          </a:xfrm>
          <a:prstGeom prst="bevel">
            <a:avLst>
              <a:gd name="adj" fmla="val 7727"/>
            </a:avLst>
          </a:prstGeom>
          <a:gradFill rotWithShape="1">
            <a:gsLst>
              <a:gs pos="6000">
                <a:schemeClr val="accent1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97199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/>
            <a:r>
              <a:rPr lang="ru-RU" sz="2800" b="1" cap="all" dirty="0" smtClean="0">
                <a:latin typeface="Arial Narrow" pitchFamily="34" charset="0"/>
              </a:rPr>
              <a:t>А Лишний Кто?</a:t>
            </a:r>
            <a:endParaRPr lang="ru-RU" sz="2800" b="1" cap="all" dirty="0">
              <a:latin typeface="Arial Narrow" pitchFamily="34" charset="0"/>
            </a:endParaRPr>
          </a:p>
        </p:txBody>
      </p:sp>
      <p:sp>
        <p:nvSpPr>
          <p:cNvPr id="3" name="AutoShape 68"/>
          <p:cNvSpPr>
            <a:spLocks noChangeArrowheads="1"/>
          </p:cNvSpPr>
          <p:nvPr/>
        </p:nvSpPr>
        <p:spPr bwMode="auto">
          <a:xfrm>
            <a:off x="714348" y="5301208"/>
            <a:ext cx="3065564" cy="792162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768E99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/>
            <a:r>
              <a:rPr lang="ru-RU" sz="2800" b="1" cap="all" dirty="0" smtClean="0">
                <a:latin typeface="Arial Narrow" pitchFamily="34" charset="0"/>
              </a:rPr>
              <a:t>ЧТО ИЗ ЧЕГО</a:t>
            </a:r>
            <a:endParaRPr lang="ru-RU" sz="2800" b="1" cap="all" dirty="0">
              <a:latin typeface="Arial Narrow" pitchFamily="34" charset="0"/>
            </a:endParaRPr>
          </a:p>
        </p:txBody>
      </p:sp>
      <p:sp>
        <p:nvSpPr>
          <p:cNvPr id="4" name="AutoShape 47"/>
          <p:cNvSpPr>
            <a:spLocks noChangeArrowheads="1"/>
          </p:cNvSpPr>
          <p:nvPr/>
        </p:nvSpPr>
        <p:spPr bwMode="auto">
          <a:xfrm>
            <a:off x="714348" y="3577164"/>
            <a:ext cx="3065564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97199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/>
            <a:r>
              <a:rPr lang="ru-RU" sz="2800" b="1" cap="all" dirty="0" smtClean="0">
                <a:latin typeface="Arial Narrow" pitchFamily="34" charset="0"/>
              </a:rPr>
              <a:t>ИНТЕРЕСНО?</a:t>
            </a:r>
            <a:endParaRPr lang="ru-RU" sz="2800" b="1" cap="all" dirty="0">
              <a:latin typeface="Arial Narrow" pitchFamily="34" charset="0"/>
            </a:endParaRPr>
          </a:p>
        </p:txBody>
      </p:sp>
      <p:sp>
        <p:nvSpPr>
          <p:cNvPr id="5" name="AutoShape 47"/>
          <p:cNvSpPr>
            <a:spLocks noChangeArrowheads="1"/>
          </p:cNvSpPr>
          <p:nvPr/>
        </p:nvSpPr>
        <p:spPr bwMode="auto">
          <a:xfrm>
            <a:off x="714348" y="2708920"/>
            <a:ext cx="3065564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97199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/>
            <a:r>
              <a:rPr lang="ru-RU" sz="2800" b="1" cap="all" dirty="0" smtClean="0">
                <a:latin typeface="Arial Narrow" pitchFamily="34" charset="0"/>
              </a:rPr>
              <a:t>АНАТОМИЯ</a:t>
            </a:r>
            <a:endParaRPr lang="ru-RU" sz="2800" b="1" cap="all" dirty="0">
              <a:latin typeface="Arial Narrow" pitchFamily="34" charset="0"/>
            </a:endParaRPr>
          </a:p>
        </p:txBody>
      </p:sp>
      <p:sp>
        <p:nvSpPr>
          <p:cNvPr id="6" name="AutoShape 47"/>
          <p:cNvSpPr>
            <a:spLocks noChangeArrowheads="1"/>
          </p:cNvSpPr>
          <p:nvPr/>
        </p:nvSpPr>
        <p:spPr bwMode="auto">
          <a:xfrm>
            <a:off x="714348" y="4438699"/>
            <a:ext cx="3065564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4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97199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/>
            <a:r>
              <a:rPr lang="ru-RU" sz="2800" b="1" cap="all" dirty="0" smtClean="0">
                <a:latin typeface="Arial Narrow" pitchFamily="34" charset="0"/>
              </a:rPr>
              <a:t>НАУКИ</a:t>
            </a:r>
            <a:endParaRPr lang="ru-RU" sz="2800" b="1" cap="all" dirty="0">
              <a:latin typeface="Arial Narrow" pitchFamily="34" charset="0"/>
            </a:endParaRPr>
          </a:p>
        </p:txBody>
      </p:sp>
      <p:sp>
        <p:nvSpPr>
          <p:cNvPr id="7" name="AutoShape 47" descr="yH5BAEAAAAALAAAAAABAAEAAAIBRAA7"/>
          <p:cNvSpPr>
            <a:spLocks noChangeAspect="1" noChangeArrowheads="1"/>
          </p:cNvSpPr>
          <p:nvPr/>
        </p:nvSpPr>
        <p:spPr bwMode="auto">
          <a:xfrm>
            <a:off x="4780857" y="320422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AutoShape 49" descr="yH5BAEAAAAALAAAAAABAAEAAAIBRAA7"/>
          <p:cNvSpPr>
            <a:spLocks noChangeAspect="1" noChangeArrowheads="1"/>
          </p:cNvSpPr>
          <p:nvPr/>
        </p:nvSpPr>
        <p:spPr bwMode="auto">
          <a:xfrm>
            <a:off x="4780857" y="320422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utoShape 51" descr="yH5BAEAAAAALAAAAAABAAEAAAIBRAA7"/>
          <p:cNvSpPr>
            <a:spLocks noChangeAspect="1" noChangeArrowheads="1"/>
          </p:cNvSpPr>
          <p:nvPr/>
        </p:nvSpPr>
        <p:spPr bwMode="auto">
          <a:xfrm>
            <a:off x="4780857" y="320422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AutoShape 53" descr="yH5BAEAAAAALAAAAAABAAEAAAIBRAA7"/>
          <p:cNvSpPr>
            <a:spLocks noChangeAspect="1" noChangeArrowheads="1"/>
          </p:cNvSpPr>
          <p:nvPr/>
        </p:nvSpPr>
        <p:spPr bwMode="auto">
          <a:xfrm>
            <a:off x="4780857" y="320422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AutoShape 55" descr="yH5BAEAAAAALAAAAAABAAEAAAIBRAA7"/>
          <p:cNvSpPr>
            <a:spLocks noChangeAspect="1" noChangeArrowheads="1"/>
          </p:cNvSpPr>
          <p:nvPr/>
        </p:nvSpPr>
        <p:spPr bwMode="auto">
          <a:xfrm>
            <a:off x="4780857" y="320422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43" name="Рисунок 42" descr="Рисунок40.png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29" cstate="email"/>
          <a:srcRect/>
          <a:stretch>
            <a:fillRect/>
          </a:stretch>
        </p:blipFill>
        <p:spPr>
          <a:xfrm>
            <a:off x="7500958" y="1500174"/>
            <a:ext cx="745730" cy="259335"/>
          </a:xfrm>
          <a:prstGeom prst="rect">
            <a:avLst/>
          </a:prstGeom>
        </p:spPr>
      </p:pic>
      <p:sp>
        <p:nvSpPr>
          <p:cNvPr id="53" name="Прямоугольник 52"/>
          <p:cNvSpPr/>
          <p:nvPr/>
        </p:nvSpPr>
        <p:spPr>
          <a:xfrm>
            <a:off x="1071538" y="571480"/>
            <a:ext cx="72010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Narrow" pitchFamily="34" charset="0"/>
              </a:rPr>
              <a:t>Увлекательная ботаника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84996" name="AutoShape 4" descr="http://img-fotki.yandex.ru/get/3800/linavasileva.5/0_1a58c_dfffa0cc_L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6943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1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" dur="indefinite"/>
                                        <p:tgtEl>
                                          <p:spTgt spid="3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1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3" dur="indefinite"/>
                                        <p:tgtEl>
                                          <p:spTgt spid="3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1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9" dur="indefinite"/>
                                        <p:tgtEl>
                                          <p:spTgt spid="3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1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25" dur="indefinite"/>
                                        <p:tgtEl>
                                          <p:spTgt spid="3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31" dur="indefinite"/>
                                        <p:tgtEl>
                                          <p:spTgt spid="3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1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37" dur="indefinite"/>
                                        <p:tgtEl>
                                          <p:spTgt spid="3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31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43" dur="indefinite"/>
                                        <p:tgtEl>
                                          <p:spTgt spid="3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31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49" dur="indefinite"/>
                                        <p:tgtEl>
                                          <p:spTgt spid="3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31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55" dur="indefinite"/>
                                        <p:tgtEl>
                                          <p:spTgt spid="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31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1" dur="indefinite"/>
                                        <p:tgtEl>
                                          <p:spTgt spid="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3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7" dur="indefinite"/>
                                        <p:tgtEl>
                                          <p:spTgt spid="3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31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3" dur="indefinite"/>
                                        <p:tgtEl>
                                          <p:spTgt spid="3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31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9" dur="indefinite"/>
                                        <p:tgtEl>
                                          <p:spTgt spid="3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31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85" dur="indefinite"/>
                                        <p:tgtEl>
                                          <p:spTgt spid="3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31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91" dur="indefinite"/>
                                        <p:tgtEl>
                                          <p:spTgt spid="3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indefinite"/>
                                        <p:tgtEl>
                                          <p:spTgt spid="31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97" dur="indefinite"/>
                                        <p:tgtEl>
                                          <p:spTgt spid="3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2" dur="indefinite"/>
                                        <p:tgtEl>
                                          <p:spTgt spid="31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03" dur="indefinite"/>
                                        <p:tgtEl>
                                          <p:spTgt spid="3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8" dur="indefinite"/>
                                        <p:tgtEl>
                                          <p:spTgt spid="31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09" dur="indefinite"/>
                                        <p:tgtEl>
                                          <p:spTgt spid="3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 nodeType="clickPar">
                      <p:stCondLst>
                        <p:cond delay="0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4" dur="indefinite"/>
                                        <p:tgtEl>
                                          <p:spTgt spid="31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15" dur="indefinite"/>
                                        <p:tgtEl>
                                          <p:spTgt spid="3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 nodeType="clickPar">
                      <p:stCondLst>
                        <p:cond delay="0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0" dur="indefinite"/>
                                        <p:tgtEl>
                                          <p:spTgt spid="31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21" dur="indefinite"/>
                                        <p:tgtEl>
                                          <p:spTgt spid="3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 nodeType="clickPar">
                      <p:stCondLst>
                        <p:cond delay="0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6" dur="indefinite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27" dur="indefinite"/>
                                        <p:tgtEl>
                                          <p:spTgt spid="3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2" dur="indefinite"/>
                                        <p:tgtEl>
                                          <p:spTgt spid="31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33" dur="indefinite"/>
                                        <p:tgtEl>
                                          <p:spTgt spid="3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 nodeType="clickPar">
                      <p:stCondLst>
                        <p:cond delay="0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8" dur="indefinite"/>
                                        <p:tgtEl>
                                          <p:spTgt spid="31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39" dur="indefinite"/>
                                        <p:tgtEl>
                                          <p:spTgt spid="3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3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 nodeType="clickPar">
                      <p:stCondLst>
                        <p:cond delay="0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4" dur="indefinite"/>
                                        <p:tgtEl>
                                          <p:spTgt spid="31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45" dur="indefinite"/>
                                        <p:tgtEl>
                                          <p:spTgt spid="3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 nodeType="clickPar">
                      <p:stCondLst>
                        <p:cond delay="0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0" dur="indefinite"/>
                                        <p:tgtEl>
                                          <p:spTgt spid="31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51" dur="indefinite"/>
                                        <p:tgtEl>
                                          <p:spTgt spid="3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5"/>
                  </p:tgtEl>
                </p:cond>
              </p:nextCondLst>
            </p:seq>
          </p:childTnLst>
        </p:cTn>
      </p:par>
    </p:tnLst>
    <p:bldLst>
      <p:bldP spid="3119" grpId="0" animBg="1"/>
      <p:bldP spid="3121" grpId="0" animBg="1"/>
      <p:bldP spid="3122" grpId="0" animBg="1"/>
      <p:bldP spid="3123" grpId="0" animBg="1"/>
      <p:bldP spid="3124" grpId="0" animBg="1"/>
      <p:bldP spid="3125" grpId="0" animBg="1"/>
      <p:bldP spid="3126" grpId="0" animBg="1"/>
      <p:bldP spid="3127" grpId="0" animBg="1"/>
      <p:bldP spid="3128" grpId="0" animBg="1"/>
      <p:bldP spid="3129" grpId="0" animBg="1"/>
      <p:bldP spid="3130" grpId="0" animBg="1"/>
      <p:bldP spid="3131" grpId="0" animBg="1"/>
      <p:bldP spid="3132" grpId="0" animBg="1"/>
      <p:bldP spid="3133" grpId="0" animBg="1"/>
      <p:bldP spid="3134" grpId="0" animBg="1"/>
      <p:bldP spid="3135" grpId="0" animBg="1"/>
      <p:bldP spid="3136" grpId="0" animBg="1"/>
      <p:bldP spid="3137" grpId="0" animBg="1"/>
      <p:bldP spid="3138" grpId="0" animBg="1"/>
      <p:bldP spid="3139" grpId="0" animBg="1"/>
      <p:bldP spid="3140" grpId="0" animBg="1"/>
      <p:bldP spid="3142" grpId="0" animBg="1"/>
      <p:bldP spid="3143" grpId="0" animBg="1"/>
      <p:bldP spid="3144" grpId="0" animBg="1"/>
      <p:bldP spid="314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5"/>
          <p:cNvSpPr txBox="1">
            <a:spLocks noChangeArrowheads="1"/>
          </p:cNvSpPr>
          <p:nvPr/>
        </p:nvSpPr>
        <p:spPr bwMode="auto">
          <a:xfrm>
            <a:off x="785786" y="1285860"/>
            <a:ext cx="778674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Aft>
                <a:spcPts val="0"/>
              </a:spcAft>
            </a:pPr>
            <a:r>
              <a:rPr lang="ru-RU" sz="2800" b="1" dirty="0" smtClean="0">
                <a:latin typeface="Arial Narrow" pitchFamily="34" charset="0"/>
                <a:ea typeface="Calibri"/>
                <a:cs typeface="Times New Roman"/>
              </a:rPr>
              <a:t>Раздел ботаники, изучающий папоротниковидные, плауновидные, хвощевидные растения </a:t>
            </a:r>
            <a:endParaRPr lang="ru-RU" sz="2800" b="1" dirty="0">
              <a:latin typeface="Arial Narrow" pitchFamily="34" charset="0"/>
              <a:ea typeface="Calibri"/>
              <a:cs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857356" y="571480"/>
            <a:ext cx="547260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chemeClr val="accent4">
                    <a:lumMod val="75000"/>
                  </a:schemeClr>
                </a:solidFill>
              </a:rPr>
              <a:t>НАУКИ</a:t>
            </a:r>
            <a:endParaRPr lang="ru-RU" sz="3600" b="1" dirty="0">
              <a:ln w="11430"/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571736" y="5429264"/>
            <a:ext cx="4500594" cy="769441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sz="4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Monotype Corsiva" pitchFamily="66" charset="0"/>
              </a:rPr>
              <a:t>ПТЕРИЛОЛОГИЯ</a:t>
            </a:r>
            <a:endParaRPr lang="ru-RU" sz="4400" b="1" i="1" dirty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11" name="Picture 4" descr="http://img4.imageshack.us/img4/2120/frame099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9520" y="5429264"/>
            <a:ext cx="857222" cy="833691"/>
          </a:xfrm>
          <a:prstGeom prst="rect">
            <a:avLst/>
          </a:prstGeom>
          <a:noFill/>
        </p:spPr>
      </p:pic>
      <p:pic>
        <p:nvPicPr>
          <p:cNvPr id="12" name="Picture 6" descr="http://mbdou93.narod.ru/olderfiles/3/8b37e65bdf15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5072074"/>
            <a:ext cx="1785950" cy="1254772"/>
          </a:xfrm>
          <a:prstGeom prst="rect">
            <a:avLst/>
          </a:prstGeom>
          <a:noFill/>
        </p:spPr>
      </p:pic>
      <p:pic>
        <p:nvPicPr>
          <p:cNvPr id="57346" name="Picture 2" descr="http://www.ukqcs.co.uk/wp-content/uploads/2014/01/Fibre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58082" y="642918"/>
            <a:ext cx="642942" cy="642942"/>
          </a:xfrm>
          <a:prstGeom prst="rect">
            <a:avLst/>
          </a:prstGeom>
          <a:noFill/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571736" y="5429264"/>
            <a:ext cx="4500594" cy="769441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sz="4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Monotype Corsiva" pitchFamily="66" charset="0"/>
              </a:rPr>
              <a:t>ЛОПЯРИЛОТЕГИ</a:t>
            </a:r>
            <a:endParaRPr lang="ru-RU" sz="4400" b="1" i="1" dirty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57348" name="Picture 4" descr="http://lekarstvenie-rasteniya.ru/wp-content/uploads/imgGreen/12daac0d58a58300750f3cefb1804d6b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786" y="2285992"/>
            <a:ext cx="2071702" cy="2639940"/>
          </a:xfrm>
          <a:prstGeom prst="rect">
            <a:avLst/>
          </a:prstGeom>
          <a:noFill/>
        </p:spPr>
      </p:pic>
      <p:pic>
        <p:nvPicPr>
          <p:cNvPr id="57350" name="Picture 6" descr="http://s02.yapfiles.ru/files/467032/R11_Nature_Time_1_Fern_048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488" y="2571744"/>
            <a:ext cx="3818476" cy="2630506"/>
          </a:xfrm>
          <a:prstGeom prst="rect">
            <a:avLst/>
          </a:prstGeom>
          <a:noFill/>
        </p:spPr>
      </p:pic>
      <p:pic>
        <p:nvPicPr>
          <p:cNvPr id="57352" name="Picture 8" descr="http://lechebnye-rastenija.ru/img/173.bmp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86512" y="1928802"/>
            <a:ext cx="2286000" cy="3476626"/>
          </a:xfrm>
          <a:prstGeom prst="rect">
            <a:avLst/>
          </a:prstGeom>
          <a:noFill/>
        </p:spPr>
      </p:pic>
      <p:pic>
        <p:nvPicPr>
          <p:cNvPr id="14" name="Picture 12" descr="http://1artfoto.ru/uzory_ornamenty/32b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00892" y="642918"/>
            <a:ext cx="380771" cy="6429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73427242"/>
      </p:ext>
    </p:extLst>
  </p:cSld>
  <p:clrMapOvr>
    <a:masterClrMapping/>
  </p:clrMapOvr>
  <p:transition spd="slow" advClick="0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uiExpand="1" build="allAtOnce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2" name="Picture 6" descr="http://znanie.podelise.ru/tw_files2/urls_996/7/d-6400/6400_html_31acb4d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24" y="928670"/>
            <a:ext cx="1905000" cy="190500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  <p:sp>
        <p:nvSpPr>
          <p:cNvPr id="64514" name="Text Box 5"/>
          <p:cNvSpPr txBox="1">
            <a:spLocks noChangeArrowheads="1"/>
          </p:cNvSpPr>
          <p:nvPr/>
        </p:nvSpPr>
        <p:spPr bwMode="auto">
          <a:xfrm>
            <a:off x="2357422" y="1214422"/>
            <a:ext cx="478634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/>
            <a:r>
              <a:rPr lang="ru-RU" sz="2800" b="1" dirty="0" smtClean="0">
                <a:latin typeface="Arial Narrow" pitchFamily="34" charset="0"/>
              </a:rPr>
              <a:t>Раздел ботаники, изучающий мохообразные растения</a:t>
            </a:r>
            <a:endParaRPr lang="ru-RU" sz="2800" b="1" dirty="0">
              <a:latin typeface="Arial Narrow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857356" y="571480"/>
            <a:ext cx="547260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chemeClr val="accent4">
                    <a:lumMod val="75000"/>
                  </a:schemeClr>
                </a:solidFill>
              </a:rPr>
              <a:t>НАУКИ</a:t>
            </a:r>
            <a:endParaRPr lang="ru-RU" sz="3600" b="1" dirty="0">
              <a:ln w="11430"/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786050" y="5357826"/>
            <a:ext cx="4357718" cy="923330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sz="5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Monotype Corsiva" pitchFamily="66" charset="0"/>
              </a:rPr>
              <a:t>БРИОЛОГИЯ</a:t>
            </a:r>
            <a:endParaRPr lang="ru-RU" sz="5400" b="1" i="1" dirty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11" name="Picture 4" descr="http://img4.imageshack.us/img4/2120/frame0991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9520" y="5429264"/>
            <a:ext cx="857222" cy="833691"/>
          </a:xfrm>
          <a:prstGeom prst="rect">
            <a:avLst/>
          </a:prstGeom>
          <a:noFill/>
        </p:spPr>
      </p:pic>
      <p:pic>
        <p:nvPicPr>
          <p:cNvPr id="12" name="Picture 6" descr="http://mbdou93.narod.ru/olderfiles/3/8b37e65bdf15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5072074"/>
            <a:ext cx="1785950" cy="1254772"/>
          </a:xfrm>
          <a:prstGeom prst="rect">
            <a:avLst/>
          </a:prstGeom>
          <a:noFill/>
        </p:spPr>
      </p:pic>
      <p:pic>
        <p:nvPicPr>
          <p:cNvPr id="7" name="Picture 2" descr="http://nachalo4ka.ru/wp-content/uploads/2014/10/ts-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43834" y="714355"/>
            <a:ext cx="463296" cy="793873"/>
          </a:xfrm>
          <a:prstGeom prst="rect">
            <a:avLst/>
          </a:prstGeom>
          <a:noFill/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786050" y="5357826"/>
            <a:ext cx="4357718" cy="923330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sz="5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Monotype Corsiva" pitchFamily="66" charset="0"/>
              </a:rPr>
              <a:t>РОГОЛИБИЯ</a:t>
            </a:r>
            <a:endParaRPr lang="ru-RU" sz="5400" b="1" i="1" dirty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55298" name="Picture 2" descr="http://www.pageverte.fr/wp-content/uploads/2013/02/Lichen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00562" y="2357430"/>
            <a:ext cx="4381474" cy="2912392"/>
          </a:xfrm>
          <a:prstGeom prst="rect">
            <a:avLst/>
          </a:prstGeom>
          <a:noFill/>
        </p:spPr>
      </p:pic>
      <p:pic>
        <p:nvPicPr>
          <p:cNvPr id="55300" name="Picture 4" descr="http://us.cdn1.123rf.com/168nwm/philhol/philhol1206/philhol120600013/13964095-stone-or-rock-wall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24" y="2428868"/>
            <a:ext cx="2815184" cy="2714644"/>
          </a:xfrm>
          <a:prstGeom prst="rect">
            <a:avLst/>
          </a:prstGeom>
          <a:noFill/>
        </p:spPr>
      </p:pic>
      <p:pic>
        <p:nvPicPr>
          <p:cNvPr id="55304" name="Picture 8" descr="http://oleks.ru/images/kartinkiSTU/190a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43306" y="2071678"/>
            <a:ext cx="1619248" cy="3238496"/>
          </a:xfrm>
          <a:prstGeom prst="rect">
            <a:avLst/>
          </a:prstGeom>
          <a:noFill/>
        </p:spPr>
      </p:pic>
      <p:pic>
        <p:nvPicPr>
          <p:cNvPr id="14" name="Picture 2" descr="http://cs9355.vk.me/v9355200/1709/7qA50JeduXg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73834" y="642918"/>
            <a:ext cx="619641" cy="9286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73427242"/>
      </p:ext>
    </p:extLst>
  </p:cSld>
  <p:clrMapOvr>
    <a:masterClrMapping/>
  </p:clrMapOvr>
  <p:transition spd="slow" advClick="0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uiExpand="1" build="allAtOnce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643174" y="5286388"/>
            <a:ext cx="4643470" cy="923330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sz="5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Monotype Corsiva" pitchFamily="66" charset="0"/>
              </a:rPr>
              <a:t>АЛЬГОЛОГИЯ</a:t>
            </a:r>
            <a:endParaRPr lang="ru-RU" sz="5400" b="1" i="1" dirty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643174" y="5286388"/>
            <a:ext cx="4643470" cy="923330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sz="5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Monotype Corsiva" pitchFamily="66" charset="0"/>
              </a:rPr>
              <a:t>АИГОГОЛЯЛЬ</a:t>
            </a:r>
            <a:endParaRPr lang="ru-RU" sz="5400" b="1" i="1" dirty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53252" name="Picture 4" descr="http://img-fotki.yandex.ru/get/6308/136487634.478/0_8e007_9f618877_ori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785794"/>
            <a:ext cx="7620000" cy="4686300"/>
          </a:xfrm>
          <a:prstGeom prst="rect">
            <a:avLst/>
          </a:prstGeom>
          <a:noFill/>
        </p:spPr>
      </p:pic>
      <p:sp>
        <p:nvSpPr>
          <p:cNvPr id="64514" name="Text Box 5"/>
          <p:cNvSpPr txBox="1">
            <a:spLocks noChangeArrowheads="1"/>
          </p:cNvSpPr>
          <p:nvPr/>
        </p:nvSpPr>
        <p:spPr bwMode="auto">
          <a:xfrm>
            <a:off x="3000364" y="1214422"/>
            <a:ext cx="35004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sz="2800" b="1" dirty="0" smtClean="0">
                <a:latin typeface="Arial Narrow" pitchFamily="34" charset="0"/>
              </a:rPr>
              <a:t>Наука о водорослях</a:t>
            </a:r>
            <a:endParaRPr lang="ru-RU" sz="2800" b="1" dirty="0">
              <a:latin typeface="Arial Narrow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857356" y="571480"/>
            <a:ext cx="547260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chemeClr val="accent4">
                    <a:lumMod val="75000"/>
                  </a:schemeClr>
                </a:solidFill>
              </a:rPr>
              <a:t>НАУКИ</a:t>
            </a:r>
            <a:endParaRPr lang="ru-RU" sz="3600" b="1" dirty="0">
              <a:ln w="11430"/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1" name="Picture 4" descr="http://img4.imageshack.us/img4/2120/frame0991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9520" y="5429264"/>
            <a:ext cx="857222" cy="833691"/>
          </a:xfrm>
          <a:prstGeom prst="rect">
            <a:avLst/>
          </a:prstGeom>
          <a:noFill/>
        </p:spPr>
      </p:pic>
      <p:pic>
        <p:nvPicPr>
          <p:cNvPr id="12" name="Picture 6" descr="http://mbdou93.narod.ru/olderfiles/3/8b37e65bdf15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5072074"/>
            <a:ext cx="1785950" cy="1254772"/>
          </a:xfrm>
          <a:prstGeom prst="rect">
            <a:avLst/>
          </a:prstGeom>
          <a:noFill/>
        </p:spPr>
      </p:pic>
      <p:pic>
        <p:nvPicPr>
          <p:cNvPr id="7" name="Picture 2" descr="http://www.ukqcs.co.uk/wp-content/uploads/2014/01/Fibre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00958" y="714356"/>
            <a:ext cx="642942" cy="642942"/>
          </a:xfrm>
          <a:prstGeom prst="rect">
            <a:avLst/>
          </a:prstGeom>
          <a:noFill/>
        </p:spPr>
      </p:pic>
      <p:pic>
        <p:nvPicPr>
          <p:cNvPr id="53250" name="Picture 2" descr="http://www.krasoved.ru/resize/100/500/w/uploads/section/ce9373384f14820fb594441494ef60d4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868" y="1857364"/>
            <a:ext cx="2143108" cy="1474459"/>
          </a:xfrm>
          <a:prstGeom prst="rect">
            <a:avLst/>
          </a:prstGeom>
          <a:noFill/>
        </p:spPr>
      </p:pic>
      <p:pic>
        <p:nvPicPr>
          <p:cNvPr id="14" name="Picture 2" descr="http://cs9355.vk.me/v9355200/1709/7qA50JeduXg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72330" y="642918"/>
            <a:ext cx="524312" cy="7858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73427242"/>
      </p:ext>
    </p:extLst>
  </p:cSld>
  <p:clrMapOvr>
    <a:masterClrMapping/>
  </p:clrMapOvr>
  <p:transition spd="slow" advClick="0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uiExpand="1" build="allAtOnce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643438" y="571480"/>
            <a:ext cx="285752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chemeClr val="accent6">
                    <a:lumMod val="50000"/>
                  </a:schemeClr>
                </a:solidFill>
              </a:rPr>
              <a:t>ЧТО ИЗ ЧЕГО</a:t>
            </a:r>
            <a:endParaRPr lang="ru-RU" sz="3600" b="1" dirty="0">
              <a:ln w="11430"/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 rot="1497576">
            <a:off x="2297842" y="2739473"/>
            <a:ext cx="1857388" cy="58477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sz="32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СПИЧКИ</a:t>
            </a:r>
            <a:endParaRPr lang="ru-RU" sz="3200" b="1" i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4" name="Picture 6" descr="http://mbdou93.narod.ru/olderfiles/3/8b37e65bdf15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5214950"/>
            <a:ext cx="1500198" cy="1054008"/>
          </a:xfrm>
          <a:prstGeom prst="rect">
            <a:avLst/>
          </a:prstGeom>
          <a:noFill/>
        </p:spPr>
      </p:pic>
      <p:pic>
        <p:nvPicPr>
          <p:cNvPr id="25" name="Picture 4" descr="http://img4.imageshack.us/img4/2120/frame0991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9520" y="5429264"/>
            <a:ext cx="857222" cy="833691"/>
          </a:xfrm>
          <a:prstGeom prst="rect">
            <a:avLst/>
          </a:prstGeom>
          <a:noFill/>
        </p:spPr>
      </p:pic>
      <p:pic>
        <p:nvPicPr>
          <p:cNvPr id="26" name="Picture 2" descr="http://lifefacts.ru/wp-content/uploads/2013/02/wpid-Tvy8gpNv5Yw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00958" y="714356"/>
            <a:ext cx="917164" cy="1395383"/>
          </a:xfrm>
          <a:prstGeom prst="rect">
            <a:avLst/>
          </a:prstGeom>
          <a:noFill/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786578" y="3857628"/>
            <a:ext cx="1643074" cy="58477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sz="32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ОСИНА</a:t>
            </a:r>
            <a:endParaRPr lang="ru-RU" sz="3200" b="1" i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142976" y="714356"/>
            <a:ext cx="3143272" cy="1569660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/>
            <a:r>
              <a:rPr lang="ru-RU" sz="2400" b="1" dirty="0" smtClean="0">
                <a:latin typeface="Arial Narrow" pitchFamily="34" charset="0"/>
              </a:rPr>
              <a:t>В деревянном домике</a:t>
            </a:r>
          </a:p>
          <a:p>
            <a:pPr algn="ctr"/>
            <a:r>
              <a:rPr lang="ru-RU" sz="2400" b="1" dirty="0" smtClean="0">
                <a:latin typeface="Arial Narrow" pitchFamily="34" charset="0"/>
              </a:rPr>
              <a:t>Проживают гномики.</a:t>
            </a:r>
          </a:p>
          <a:p>
            <a:pPr algn="ctr"/>
            <a:r>
              <a:rPr lang="ru-RU" sz="2400" b="1" dirty="0" smtClean="0">
                <a:latin typeface="Arial Narrow" pitchFamily="34" charset="0"/>
              </a:rPr>
              <a:t>Уж такие добряки - Раздают всем огоньки.</a:t>
            </a:r>
            <a:endParaRPr lang="ru-RU" sz="2400" b="1" dirty="0">
              <a:latin typeface="Arial Narrow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000496" y="4572008"/>
            <a:ext cx="3500462" cy="1569660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sz="2400" b="1" dirty="0" smtClean="0">
                <a:latin typeface="Arial Narrow" pitchFamily="34" charset="0"/>
              </a:rPr>
              <a:t>Хоть неплохо я одета,</a:t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>Бьет озноб меня всегда.</a:t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>И весной, и жарким летам</a:t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>Вся дрожу, как в холода.</a:t>
            </a:r>
            <a:endParaRPr lang="ru-RU" sz="2400" b="1" dirty="0">
              <a:latin typeface="Arial Narrow" pitchFamily="34" charset="0"/>
            </a:endParaRPr>
          </a:p>
        </p:txBody>
      </p:sp>
      <p:pic>
        <p:nvPicPr>
          <p:cNvPr id="13314" name="Picture 2" descr="http://www.pd4pic.com/images/match-burning-fire-lit-flame-match-stick-burn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00100" y="3000372"/>
            <a:ext cx="2950107" cy="2009761"/>
          </a:xfrm>
          <a:prstGeom prst="rect">
            <a:avLst/>
          </a:prstGeom>
          <a:noFill/>
        </p:spPr>
      </p:pic>
      <p:pic>
        <p:nvPicPr>
          <p:cNvPr id="13316" name="Picture 4" descr="http://player.myshared.ru/260946/data/images/img23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DFEF0"/>
              </a:clrFrom>
              <a:clrTo>
                <a:srgbClr val="FDFEF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3438" y="1214422"/>
            <a:ext cx="2357454" cy="3234647"/>
          </a:xfrm>
          <a:prstGeom prst="rect">
            <a:avLst/>
          </a:prstGeom>
          <a:noFill/>
        </p:spPr>
      </p:pic>
      <p:sp>
        <p:nvSpPr>
          <p:cNvPr id="12" name="Скругленный прямоугольник 11"/>
          <p:cNvSpPr/>
          <p:nvPr/>
        </p:nvSpPr>
        <p:spPr>
          <a:xfrm>
            <a:off x="1214414" y="785794"/>
            <a:ext cx="3000396" cy="142876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 Math" pitchFamily="18" charset="0"/>
              </a:rPr>
              <a:t>ЧТО?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chemeClr val="accent3">
                  <a:lumMod val="75000"/>
                </a:schemeClr>
              </a:solidFill>
              <a:latin typeface="Cambria" pitchFamily="18" charset="0"/>
              <a:ea typeface="Cambria Math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071934" y="4643446"/>
            <a:ext cx="3357586" cy="142876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 Math" pitchFamily="18" charset="0"/>
              </a:rPr>
              <a:t>ИЗ ЧЕГО?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chemeClr val="accent3">
                  <a:lumMod val="75000"/>
                </a:schemeClr>
              </a:solidFill>
              <a:latin typeface="Cambria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8358781"/>
      </p:ext>
    </p:extLst>
  </p:cSld>
  <p:clrMapOvr>
    <a:masterClrMapping/>
  </p:clrMapOvr>
  <p:transition spd="slow" advClick="0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 descr="http://mbdou93.narod.ru/olderfiles/3/8b37e65bdf15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5072074"/>
            <a:ext cx="1785950" cy="1254772"/>
          </a:xfrm>
          <a:prstGeom prst="rect">
            <a:avLst/>
          </a:prstGeom>
          <a:noFill/>
        </p:spPr>
      </p:pic>
      <p:pic>
        <p:nvPicPr>
          <p:cNvPr id="25" name="Picture 4" descr="http://img4.imageshack.us/img4/2120/frame0991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9520" y="5429264"/>
            <a:ext cx="857222" cy="833691"/>
          </a:xfrm>
          <a:prstGeom prst="rect">
            <a:avLst/>
          </a:prstGeom>
          <a:noFill/>
        </p:spPr>
      </p:pic>
      <p:pic>
        <p:nvPicPr>
          <p:cNvPr id="7" name="Picture 12" descr="http://1artfoto.ru/uzory_ornamenty/32b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15206" y="714356"/>
            <a:ext cx="380771" cy="642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http://mgc.server888.de/wp-content/plugins/valentines-day-poems-for-kids-from-mom-i14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72396" y="714356"/>
            <a:ext cx="714380" cy="703239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357686" y="571480"/>
            <a:ext cx="300039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chemeClr val="accent6">
                    <a:lumMod val="50000"/>
                  </a:schemeClr>
                </a:solidFill>
              </a:rPr>
              <a:t>ЧТО ИЗ ЧЕГО</a:t>
            </a:r>
            <a:endParaRPr lang="ru-RU" sz="3600" b="1" dirty="0">
              <a:ln w="11430"/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429388" y="3357562"/>
            <a:ext cx="1857388" cy="646331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sz="36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БЕРЁЗА</a:t>
            </a:r>
            <a:endParaRPr lang="ru-RU" sz="3600" b="1" i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928662" y="714356"/>
            <a:ext cx="3643338" cy="1569660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/>
            <a:r>
              <a:rPr lang="ru-RU" sz="2400" b="1" dirty="0" smtClean="0">
                <a:latin typeface="Arial Narrow" pitchFamily="34" charset="0"/>
              </a:rPr>
              <a:t>Деревянные гонцы,</a:t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>Словно братья-близнецы!</a:t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>На лыжне вдвоём всегда,</a:t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>Друг без друга никуда! </a:t>
            </a:r>
            <a:endParaRPr lang="ru-RU" sz="2400" b="1" dirty="0">
              <a:latin typeface="Arial Narrow" pitchFamily="34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857620" y="4643446"/>
            <a:ext cx="3571900" cy="1569660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/>
            <a:r>
              <a:rPr lang="ru-RU" sz="2400" b="1" dirty="0" smtClean="0">
                <a:latin typeface="Arial Narrow" pitchFamily="34" charset="0"/>
              </a:rPr>
              <a:t>Не заботясь о погоде, </a:t>
            </a:r>
          </a:p>
          <a:p>
            <a:pPr algn="ctr"/>
            <a:r>
              <a:rPr lang="ru-RU" sz="2400" b="1" dirty="0" smtClean="0">
                <a:latin typeface="Arial Narrow" pitchFamily="34" charset="0"/>
              </a:rPr>
              <a:t>В сарафане белом ходит, А в один из тёплых дней </a:t>
            </a:r>
          </a:p>
          <a:p>
            <a:pPr algn="ctr"/>
            <a:r>
              <a:rPr lang="ru-RU" sz="2400" b="1" dirty="0" smtClean="0">
                <a:latin typeface="Arial Narrow" pitchFamily="34" charset="0"/>
              </a:rPr>
              <a:t>Май серёжки дарит ей.</a:t>
            </a:r>
            <a:endParaRPr lang="ru-RU" sz="2400" b="1" dirty="0">
              <a:latin typeface="Arial Narrow" pitchFamily="34" charset="0"/>
            </a:endParaRPr>
          </a:p>
        </p:txBody>
      </p:sp>
      <p:pic>
        <p:nvPicPr>
          <p:cNvPr id="11266" name="Picture 2" descr="http://test.manfast.ru/files/items/31/be/31be5edd9b1bd5a800595c647c2713e5_1431091833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14348" y="2357430"/>
            <a:ext cx="3534748" cy="2452683"/>
          </a:xfrm>
          <a:prstGeom prst="rect">
            <a:avLst/>
          </a:prstGeom>
          <a:noFill/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2714612" y="2357430"/>
            <a:ext cx="1857388" cy="646331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sz="36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ЛЫЖИ</a:t>
            </a:r>
            <a:endParaRPr lang="ru-RU" sz="3600" b="1" i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1272" name="Picture 8" descr="http://21.img.avito.st/1280x960/1640686221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43306" y="857232"/>
            <a:ext cx="4000528" cy="4000528"/>
          </a:xfrm>
          <a:prstGeom prst="rect">
            <a:avLst/>
          </a:prstGeom>
          <a:noFill/>
        </p:spPr>
      </p:pic>
      <p:sp>
        <p:nvSpPr>
          <p:cNvPr id="16" name="Скругленный прямоугольник 15"/>
          <p:cNvSpPr/>
          <p:nvPr/>
        </p:nvSpPr>
        <p:spPr>
          <a:xfrm>
            <a:off x="1071538" y="785794"/>
            <a:ext cx="3429024" cy="142876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 Math" pitchFamily="18" charset="0"/>
              </a:rPr>
              <a:t>ЧТО?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chemeClr val="accent3">
                  <a:lumMod val="75000"/>
                </a:schemeClr>
              </a:solidFill>
              <a:latin typeface="Cambria" pitchFamily="18" charset="0"/>
              <a:ea typeface="Cambria Math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000496" y="4714884"/>
            <a:ext cx="3357586" cy="142876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 Math" pitchFamily="18" charset="0"/>
              </a:rPr>
              <a:t>ИЗ ЧЕГО?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chemeClr val="accent3">
                  <a:lumMod val="75000"/>
                </a:schemeClr>
              </a:solidFill>
              <a:latin typeface="Cambria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8358781"/>
      </p:ext>
    </p:extLst>
  </p:cSld>
  <p:clrMapOvr>
    <a:masterClrMapping/>
  </p:clrMapOvr>
  <p:transition spd="slow" advClick="0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500298" y="4000504"/>
            <a:ext cx="4429156" cy="2308324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/>
            <a:r>
              <a:rPr lang="ru-RU" sz="2400" b="1" dirty="0" smtClean="0">
                <a:latin typeface="Arial Narrow" pitchFamily="34" charset="0"/>
              </a:rPr>
              <a:t>Её всегда в лесу найдёшь-</a:t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>Когда гулять в него пойдёшь:</a:t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>Стоит колючая, как ёж,</a:t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>"Зимою в платье?",- "Ну и что ж!"</a:t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>А платье то пушистое,</a:t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>Зелёное, ветвистое!</a:t>
            </a:r>
            <a:endParaRPr lang="ru-RU" sz="2400" b="1" dirty="0">
              <a:latin typeface="Arial Narrow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00562" y="642918"/>
            <a:ext cx="300039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chemeClr val="accent6">
                    <a:lumMod val="50000"/>
                  </a:schemeClr>
                </a:solidFill>
              </a:rPr>
              <a:t>ЧТО ИЗ ЧЕГО</a:t>
            </a:r>
            <a:endParaRPr lang="ru-RU" sz="3600" b="1" dirty="0">
              <a:ln w="11430"/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000364" y="2357430"/>
            <a:ext cx="2428892" cy="646331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sz="36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ПИАНИНО</a:t>
            </a:r>
            <a:endParaRPr lang="ru-RU" sz="3600" b="1" i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4" name="Picture 6" descr="http://mbdou93.narod.ru/olderfiles/3/8b37e65bdf15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5286388"/>
            <a:ext cx="1480911" cy="1040458"/>
          </a:xfrm>
          <a:prstGeom prst="rect">
            <a:avLst/>
          </a:prstGeom>
          <a:noFill/>
        </p:spPr>
      </p:pic>
      <p:pic>
        <p:nvPicPr>
          <p:cNvPr id="25" name="Picture 4" descr="http://img4.imageshack.us/img4/2120/frame0991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9520" y="5429264"/>
            <a:ext cx="857222" cy="833691"/>
          </a:xfrm>
          <a:prstGeom prst="rect">
            <a:avLst/>
          </a:prstGeom>
          <a:noFill/>
        </p:spPr>
      </p:pic>
      <p:pic>
        <p:nvPicPr>
          <p:cNvPr id="7" name="Picture 2" descr="http://www.ukqcs.co.uk/wp-content/uploads/2014/01/Fibre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15272" y="857232"/>
            <a:ext cx="642942" cy="642942"/>
          </a:xfrm>
          <a:prstGeom prst="rect">
            <a:avLst/>
          </a:prstGeom>
          <a:noFill/>
        </p:spPr>
      </p:pic>
      <p:pic>
        <p:nvPicPr>
          <p:cNvPr id="8" name="Picture 12" descr="http://1artfoto.ru/uzory_ornamenty/32b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29520" y="857232"/>
            <a:ext cx="380771" cy="64294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285852" y="714356"/>
            <a:ext cx="3214710" cy="1569660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/>
            <a:r>
              <a:rPr lang="ru-RU" sz="2400" b="1" dirty="0" smtClean="0">
                <a:latin typeface="Arial Narrow" pitchFamily="34" charset="0"/>
              </a:rPr>
              <a:t>Ох, на нём не сосчитать</a:t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>Черно-белых клавиш!</a:t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>А обучишься играть -</a:t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>Ты себя прославишь.</a:t>
            </a:r>
            <a:endParaRPr lang="ru-RU" sz="2400" b="1" dirty="0">
              <a:latin typeface="Arial Narrow" pitchFamily="34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929190" y="3286124"/>
            <a:ext cx="1143008" cy="646331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sz="36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ЕЛЬ</a:t>
            </a:r>
            <a:endParaRPr lang="ru-RU" sz="3600" b="1" i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9220" name="Picture 4" descr="http://muzmagazin.ru/images/product_images/popup_images/2885_0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14348" y="2428868"/>
            <a:ext cx="2381267" cy="1785950"/>
          </a:xfrm>
          <a:prstGeom prst="rect">
            <a:avLst/>
          </a:prstGeom>
          <a:noFill/>
        </p:spPr>
      </p:pic>
      <p:pic>
        <p:nvPicPr>
          <p:cNvPr id="9222" name="Picture 6" descr="http://s2.uploads.ru/t/MdFht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929322" y="1042130"/>
            <a:ext cx="2432679" cy="3577470"/>
          </a:xfrm>
          <a:prstGeom prst="rect">
            <a:avLst/>
          </a:prstGeom>
          <a:noFill/>
        </p:spPr>
      </p:pic>
      <p:sp>
        <p:nvSpPr>
          <p:cNvPr id="14" name="Скругленный прямоугольник 13"/>
          <p:cNvSpPr/>
          <p:nvPr/>
        </p:nvSpPr>
        <p:spPr>
          <a:xfrm>
            <a:off x="1357290" y="785794"/>
            <a:ext cx="3071834" cy="142876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 Math" pitchFamily="18" charset="0"/>
              </a:rPr>
              <a:t>ЧТО?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chemeClr val="accent3">
                  <a:lumMod val="75000"/>
                </a:schemeClr>
              </a:solidFill>
              <a:latin typeface="Cambria" pitchFamily="18" charset="0"/>
              <a:ea typeface="Cambria Math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571736" y="4071942"/>
            <a:ext cx="4286280" cy="21431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 Math" pitchFamily="18" charset="0"/>
              </a:rPr>
              <a:t>ИЗ ЧЕГО?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chemeClr val="accent3">
                  <a:lumMod val="75000"/>
                </a:schemeClr>
              </a:solidFill>
              <a:latin typeface="Cambria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8358781"/>
      </p:ext>
    </p:extLst>
  </p:cSld>
  <p:clrMapOvr>
    <a:masterClrMapping/>
  </p:clrMapOvr>
  <p:transition spd="slow" advClick="0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http://publicdomainvectors.org/photos/bobb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3286124"/>
            <a:ext cx="2571768" cy="1821365"/>
          </a:xfrm>
          <a:prstGeom prst="rect">
            <a:avLst/>
          </a:prstGeom>
          <a:noFill/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142976" y="2786058"/>
            <a:ext cx="2357454" cy="52322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sz="28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ПОПЛАВОК</a:t>
            </a:r>
            <a:endParaRPr lang="ru-RU" sz="2800" b="1" i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4" name="Picture 6" descr="http://mbdou93.narod.ru/olderfiles/3/8b37e65bdf15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5072074"/>
            <a:ext cx="1785950" cy="1254772"/>
          </a:xfrm>
          <a:prstGeom prst="rect">
            <a:avLst/>
          </a:prstGeom>
          <a:noFill/>
        </p:spPr>
      </p:pic>
      <p:pic>
        <p:nvPicPr>
          <p:cNvPr id="25" name="Picture 4" descr="http://img4.imageshack.us/img4/2120/frame0991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29520" y="5429264"/>
            <a:ext cx="857222" cy="833691"/>
          </a:xfrm>
          <a:prstGeom prst="rect">
            <a:avLst/>
          </a:prstGeom>
          <a:noFill/>
        </p:spPr>
      </p:pic>
      <p:pic>
        <p:nvPicPr>
          <p:cNvPr id="7" name="Picture 2" descr="http://mgc.server888.de/wp-content/plugins/valentines-day-poems-for-kids-from-mom-i14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58082" y="642918"/>
            <a:ext cx="714380" cy="703239"/>
          </a:xfrm>
          <a:prstGeom prst="rect">
            <a:avLst/>
          </a:prstGeom>
          <a:noFill/>
        </p:spPr>
      </p:pic>
      <p:pic>
        <p:nvPicPr>
          <p:cNvPr id="8" name="Picture 2" descr="http://cs9355.vk.me/v9355200/1709/7qA50JeduXg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8016" y="500042"/>
            <a:ext cx="619641" cy="92869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929058" y="571480"/>
            <a:ext cx="300039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chemeClr val="accent6">
                    <a:lumMod val="50000"/>
                  </a:schemeClr>
                </a:solidFill>
              </a:rPr>
              <a:t>ЧТО ИЗ ЧЕГО</a:t>
            </a:r>
            <a:endParaRPr lang="ru-RU" sz="3600" b="1" dirty="0">
              <a:ln w="11430"/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857224" y="1142984"/>
            <a:ext cx="3429024" cy="1569660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/>
            <a:r>
              <a:rPr lang="ru-RU" sz="2400" b="1" dirty="0" smtClean="0">
                <a:latin typeface="Arial Narrow" pitchFamily="34" charset="0"/>
              </a:rPr>
              <a:t>На рыбалку его взял,</a:t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>Крепко  к леске привязал.</a:t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>Если станет он кивать,</a:t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>Рыбка начала клевать.</a:t>
            </a:r>
            <a:endParaRPr lang="ru-RU" sz="2400" b="1" dirty="0">
              <a:latin typeface="Arial Narrow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714744" y="4714884"/>
            <a:ext cx="3714776" cy="1569660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/>
            <a:r>
              <a:rPr lang="ru-RU" sz="2400" b="1" dirty="0" smtClean="0">
                <a:latin typeface="Arial Narrow" pitchFamily="34" charset="0"/>
              </a:rPr>
              <a:t>Не загадка это даже,</a:t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>Сразу назовём,</a:t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>Если только кто-то скажет -</a:t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>Желуди на нём!</a:t>
            </a:r>
            <a:endParaRPr lang="ru-RU" sz="2400" b="1" dirty="0">
              <a:latin typeface="Arial Narrow" pitchFamily="34" charset="0"/>
            </a:endParaRPr>
          </a:p>
        </p:txBody>
      </p:sp>
      <p:pic>
        <p:nvPicPr>
          <p:cNvPr id="7170" name="Picture 2" descr="http://www.bluesoulutions.com/DS/images/TreePics/oakTree.pn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78018" y="1214422"/>
            <a:ext cx="3237254" cy="2796062"/>
          </a:xfrm>
          <a:prstGeom prst="rect">
            <a:avLst/>
          </a:prstGeom>
          <a:noFill/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072066" y="4071942"/>
            <a:ext cx="3286148" cy="52322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sz="28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ДУБ  ПРОБКОВЫЙ</a:t>
            </a:r>
            <a:endParaRPr lang="ru-RU" sz="2800" b="1" i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28662" y="1214422"/>
            <a:ext cx="3286148" cy="142876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 Math" pitchFamily="18" charset="0"/>
              </a:rPr>
              <a:t>ЧТО?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chemeClr val="accent3">
                  <a:lumMod val="75000"/>
                </a:schemeClr>
              </a:solidFill>
              <a:latin typeface="Cambria" pitchFamily="18" charset="0"/>
              <a:ea typeface="Cambria Math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786182" y="4786322"/>
            <a:ext cx="3571900" cy="142876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 Math" pitchFamily="18" charset="0"/>
              </a:rPr>
              <a:t>ИЗ ЧЕГО?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chemeClr val="accent3">
                  <a:lumMod val="75000"/>
                </a:schemeClr>
              </a:solidFill>
              <a:latin typeface="Cambria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8358781"/>
      </p:ext>
    </p:extLst>
  </p:cSld>
  <p:clrMapOvr>
    <a:masterClrMapping/>
  </p:clrMapOvr>
  <p:transition spd="slow" advClick="0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img1.liveinternet.ru/images/attach/c/1/63/971/63971038_1284386171_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500042"/>
            <a:ext cx="6667500" cy="4714908"/>
          </a:xfrm>
          <a:prstGeom prst="rect">
            <a:avLst/>
          </a:prstGeom>
          <a:noFill/>
        </p:spPr>
      </p:pic>
      <p:pic>
        <p:nvPicPr>
          <p:cNvPr id="5122" name="Picture 2" descr="http://rozovyisad.agronationale.ru/upload/goods/2014/11/03/4c/8bb16ea6073d8291192991d9b5b98bfb.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357430"/>
            <a:ext cx="4381531" cy="3286148"/>
          </a:xfrm>
          <a:prstGeom prst="rect">
            <a:avLst/>
          </a:prstGeom>
          <a:noFill/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2643174" y="2571744"/>
            <a:ext cx="1857388" cy="646331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sz="36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КОЛЕСО</a:t>
            </a:r>
            <a:endParaRPr lang="ru-RU" sz="3600" b="1" i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4" name="Picture 6" descr="http://mbdou93.narod.ru/olderfiles/3/8b37e65bdf15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5272838"/>
            <a:ext cx="1500198" cy="1054008"/>
          </a:xfrm>
          <a:prstGeom prst="rect">
            <a:avLst/>
          </a:prstGeom>
          <a:noFill/>
        </p:spPr>
      </p:pic>
      <p:pic>
        <p:nvPicPr>
          <p:cNvPr id="25" name="Picture 4" descr="http://img4.imageshack.us/img4/2120/frame0991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29520" y="5429264"/>
            <a:ext cx="857222" cy="833691"/>
          </a:xfrm>
          <a:prstGeom prst="rect">
            <a:avLst/>
          </a:prstGeom>
          <a:noFill/>
        </p:spPr>
      </p:pic>
      <p:pic>
        <p:nvPicPr>
          <p:cNvPr id="7" name="Picture 2" descr="http://www.ukqcs.co.uk/wp-content/uploads/2014/01/Fibre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1604" y="571480"/>
            <a:ext cx="642942" cy="642942"/>
          </a:xfrm>
          <a:prstGeom prst="rect">
            <a:avLst/>
          </a:prstGeom>
          <a:noFill/>
        </p:spPr>
      </p:pic>
      <p:pic>
        <p:nvPicPr>
          <p:cNvPr id="8" name="Picture 2" descr="http://cs9355.vk.me/v9355200/1709/7qA50JeduXg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4414" y="500042"/>
            <a:ext cx="524312" cy="78581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071670" y="642918"/>
            <a:ext cx="300039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chemeClr val="accent6">
                    <a:lumMod val="50000"/>
                  </a:schemeClr>
                </a:solidFill>
              </a:rPr>
              <a:t>ЧТО ИЗ ЧЕГО</a:t>
            </a:r>
            <a:endParaRPr lang="ru-RU" sz="3600" b="1" dirty="0">
              <a:ln w="11430"/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714876" y="3429000"/>
            <a:ext cx="2071702" cy="646331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sz="36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РЯБИНА</a:t>
            </a:r>
            <a:endParaRPr lang="ru-RU" sz="3600" b="1" i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14348" y="1571612"/>
            <a:ext cx="4357718" cy="830997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/>
            <a:r>
              <a:rPr lang="ru-RU" sz="2400" b="1" dirty="0" smtClean="0">
                <a:latin typeface="Arial Narrow" pitchFamily="34" charset="0"/>
              </a:rPr>
              <a:t>Меня спросили: "Как тружусь?"</a:t>
            </a:r>
          </a:p>
          <a:p>
            <a:pPr algn="ctr"/>
            <a:r>
              <a:rPr lang="ru-RU" sz="2400" b="1" dirty="0" smtClean="0">
                <a:latin typeface="Arial Narrow" pitchFamily="34" charset="0"/>
              </a:rPr>
              <a:t>Вокруг оси своей кружусь.</a:t>
            </a:r>
            <a:endParaRPr lang="ru-RU" sz="2400" b="1" dirty="0">
              <a:latin typeface="Arial Narrow" pitchFamily="34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500430" y="4429132"/>
            <a:ext cx="3429024" cy="1569660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/>
            <a:r>
              <a:rPr lang="ru-RU" sz="2400" b="1" dirty="0" smtClean="0">
                <a:latin typeface="Arial Narrow" pitchFamily="34" charset="0"/>
              </a:rPr>
              <a:t>Она к осеннему балу</a:t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>Снова надела кораллы,</a:t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>Пылают они далеко,</a:t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>Всякий увидит легко.</a:t>
            </a:r>
            <a:endParaRPr lang="ru-RU" sz="2400" b="1" dirty="0">
              <a:latin typeface="Arial Narrow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85786" y="1643050"/>
            <a:ext cx="4214842" cy="71438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 Math" pitchFamily="18" charset="0"/>
              </a:rPr>
              <a:t>ЧТО?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chemeClr val="accent3">
                  <a:lumMod val="75000"/>
                </a:schemeClr>
              </a:solidFill>
              <a:latin typeface="Cambria" pitchFamily="18" charset="0"/>
              <a:ea typeface="Cambria Math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643306" y="4500570"/>
            <a:ext cx="3214710" cy="142876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 Math" pitchFamily="18" charset="0"/>
              </a:rPr>
              <a:t>ИЗ ЧЕГО?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chemeClr val="accent3">
                  <a:lumMod val="75000"/>
                </a:schemeClr>
              </a:solidFill>
              <a:latin typeface="Cambria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8358781"/>
      </p:ext>
    </p:extLst>
  </p:cSld>
  <p:clrMapOvr>
    <a:masterClrMapping/>
  </p:clrMapOvr>
  <p:transition spd="slow" advClick="0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42910" y="642918"/>
            <a:ext cx="3967162" cy="5643602"/>
          </a:xfrm>
        </p:spPr>
        <p:txBody>
          <a:bodyPr>
            <a:noAutofit/>
          </a:bodyPr>
          <a:lstStyle/>
          <a:p>
            <a:r>
              <a:rPr lang="ru-RU" sz="1200" b="1" dirty="0" err="1" smtClean="0">
                <a:latin typeface="Arial Narrow" pitchFamily="34" charset="0"/>
              </a:rPr>
              <a:t>Гинкго</a:t>
            </a:r>
            <a:r>
              <a:rPr lang="ru-RU" sz="1200" b="1" dirty="0" smtClean="0">
                <a:latin typeface="Arial Narrow" pitchFamily="34" charset="0"/>
              </a:rPr>
              <a:t>. </a:t>
            </a:r>
            <a:r>
              <a:rPr lang="en-US" sz="1200" b="1" dirty="0" smtClean="0">
                <a:latin typeface="Arial Narrow" pitchFamily="34" charset="0"/>
                <a:hlinkClick r:id="rId2"/>
              </a:rPr>
              <a:t>http://www.zelen.com.ua/images/gingko_10_2011_2.jpg</a:t>
            </a:r>
            <a:endParaRPr lang="ru-RU" sz="1200" b="1" dirty="0" smtClean="0">
              <a:latin typeface="Arial Narrow" pitchFamily="34" charset="0"/>
            </a:endParaRPr>
          </a:p>
          <a:p>
            <a:r>
              <a:rPr lang="ru-RU" sz="1200" b="1" dirty="0" smtClean="0">
                <a:latin typeface="Arial Narrow" pitchFamily="34" charset="0"/>
              </a:rPr>
              <a:t>Можжевельник. </a:t>
            </a:r>
            <a:r>
              <a:rPr lang="en-US" sz="1200" b="1" dirty="0" smtClean="0">
                <a:latin typeface="Arial Narrow" pitchFamily="34" charset="0"/>
                <a:hlinkClick r:id="rId3"/>
              </a:rPr>
              <a:t>http://www.hanzels.eu/fotky20745/fotos/gen320/obsah/jalovec.jpg</a:t>
            </a:r>
            <a:endParaRPr lang="ru-RU" sz="1200" b="1" dirty="0" smtClean="0">
              <a:latin typeface="Arial Narrow" pitchFamily="34" charset="0"/>
            </a:endParaRPr>
          </a:p>
          <a:p>
            <a:r>
              <a:rPr lang="ru-RU" sz="1200" b="1" dirty="0" smtClean="0">
                <a:latin typeface="Arial Narrow" pitchFamily="34" charset="0"/>
              </a:rPr>
              <a:t>Ива. </a:t>
            </a:r>
            <a:r>
              <a:rPr lang="en-US" sz="1200" b="1" dirty="0" smtClean="0">
                <a:latin typeface="Arial Narrow" pitchFamily="34" charset="0"/>
                <a:hlinkClick r:id="rId4"/>
              </a:rPr>
              <a:t>http://rus.ans4.com/media/img/6/2/62vfh325mvx12v6.jpg</a:t>
            </a:r>
            <a:r>
              <a:rPr lang="ru-RU" sz="1200" b="1" dirty="0" smtClean="0">
                <a:latin typeface="Arial Narrow" pitchFamily="34" charset="0"/>
              </a:rPr>
              <a:t>   </a:t>
            </a:r>
          </a:p>
          <a:p>
            <a:r>
              <a:rPr lang="ru-RU" sz="1200" b="1" dirty="0" smtClean="0">
                <a:latin typeface="Arial Narrow" pitchFamily="34" charset="0"/>
              </a:rPr>
              <a:t>Нос. </a:t>
            </a:r>
            <a:r>
              <a:rPr lang="en-US" sz="1200" b="1" dirty="0" smtClean="0">
                <a:latin typeface="Arial Narrow" pitchFamily="34" charset="0"/>
                <a:hlinkClick r:id="rId5"/>
              </a:rPr>
              <a:t>http://education-enfance.fr/wp-content/uploads/2013/06/nosee.jpg</a:t>
            </a:r>
            <a:r>
              <a:rPr lang="ru-RU" sz="1200" b="1" dirty="0" smtClean="0">
                <a:latin typeface="Arial Narrow" pitchFamily="34" charset="0"/>
              </a:rPr>
              <a:t> </a:t>
            </a:r>
          </a:p>
          <a:p>
            <a:r>
              <a:rPr lang="ru-RU" sz="1200" b="1" dirty="0" smtClean="0">
                <a:latin typeface="Arial Narrow" pitchFamily="34" charset="0"/>
              </a:rPr>
              <a:t>Град. </a:t>
            </a:r>
            <a:r>
              <a:rPr lang="en-US" sz="1200" b="1" dirty="0" smtClean="0">
                <a:latin typeface="Arial Narrow" pitchFamily="34" charset="0"/>
                <a:hlinkClick r:id="rId6"/>
              </a:rPr>
              <a:t>http://sweetclipart.com/multisite/sweetclipart/files/imagecache/middle/snowy_winter_weather.png</a:t>
            </a:r>
            <a:r>
              <a:rPr lang="ru-RU" sz="1200" b="1" dirty="0" smtClean="0">
                <a:latin typeface="Arial Narrow" pitchFamily="34" charset="0"/>
              </a:rPr>
              <a:t> </a:t>
            </a:r>
          </a:p>
          <a:p>
            <a:r>
              <a:rPr lang="ru-RU" sz="1200" b="1" dirty="0" smtClean="0">
                <a:latin typeface="Arial Narrow" pitchFamily="34" charset="0"/>
              </a:rPr>
              <a:t>Спички. </a:t>
            </a:r>
            <a:r>
              <a:rPr lang="en-US" sz="1200" b="1" dirty="0" smtClean="0">
                <a:latin typeface="Arial Narrow" pitchFamily="34" charset="0"/>
                <a:hlinkClick r:id="rId7"/>
              </a:rPr>
              <a:t>http://www.pd4pic.com/images/match-burning-fire-lit-flame-match-stick-burn.png</a:t>
            </a:r>
            <a:r>
              <a:rPr lang="ru-RU" sz="1200" b="1" dirty="0" smtClean="0">
                <a:latin typeface="Arial Narrow" pitchFamily="34" charset="0"/>
              </a:rPr>
              <a:t> </a:t>
            </a:r>
          </a:p>
          <a:p>
            <a:r>
              <a:rPr lang="ru-RU" sz="1200" b="1" dirty="0" smtClean="0">
                <a:latin typeface="Arial Narrow" pitchFamily="34" charset="0"/>
              </a:rPr>
              <a:t>Осина. </a:t>
            </a:r>
            <a:r>
              <a:rPr lang="en-US" sz="1200" b="1" dirty="0" smtClean="0">
                <a:latin typeface="Arial Narrow" pitchFamily="34" charset="0"/>
                <a:hlinkClick r:id="rId8"/>
              </a:rPr>
              <a:t>http://player.myshared.ru/260946/data/images/img23.jpg</a:t>
            </a:r>
            <a:r>
              <a:rPr lang="ru-RU" sz="1200" b="1" dirty="0" smtClean="0">
                <a:latin typeface="Arial Narrow" pitchFamily="34" charset="0"/>
              </a:rPr>
              <a:t> </a:t>
            </a:r>
          </a:p>
          <a:p>
            <a:r>
              <a:rPr lang="ru-RU" sz="1200" b="1" dirty="0" smtClean="0">
                <a:latin typeface="Arial Narrow" pitchFamily="34" charset="0"/>
              </a:rPr>
              <a:t>Лыжи. </a:t>
            </a:r>
            <a:r>
              <a:rPr lang="en-US" sz="1200" b="1" dirty="0" smtClean="0">
                <a:latin typeface="Arial Narrow" pitchFamily="34" charset="0"/>
                <a:hlinkClick r:id="rId9"/>
              </a:rPr>
              <a:t>http://test.manfast.ru/files/items/31/be/31be5edd9b1bd5a800595c647c2713e5_1431091833.jpg</a:t>
            </a:r>
            <a:r>
              <a:rPr lang="ru-RU" sz="1200" b="1" dirty="0" smtClean="0">
                <a:latin typeface="Arial Narrow" pitchFamily="34" charset="0"/>
              </a:rPr>
              <a:t> </a:t>
            </a:r>
          </a:p>
          <a:p>
            <a:r>
              <a:rPr lang="ru-RU" sz="1200" b="1" dirty="0" smtClean="0">
                <a:latin typeface="Arial Narrow" pitchFamily="34" charset="0"/>
              </a:rPr>
              <a:t>Берёза. </a:t>
            </a:r>
            <a:r>
              <a:rPr lang="en-US" sz="1200" b="1" dirty="0" smtClean="0">
                <a:latin typeface="Arial Narrow" pitchFamily="34" charset="0"/>
                <a:hlinkClick r:id="rId10"/>
              </a:rPr>
              <a:t>http://21.img.avito.st/1280x960/1640686221.jpg</a:t>
            </a:r>
            <a:r>
              <a:rPr lang="ru-RU" sz="1200" b="1" dirty="0" smtClean="0">
                <a:latin typeface="Arial Narrow" pitchFamily="34" charset="0"/>
              </a:rPr>
              <a:t> </a:t>
            </a:r>
          </a:p>
          <a:p>
            <a:r>
              <a:rPr lang="ru-RU" sz="1200" b="1" dirty="0" smtClean="0">
                <a:latin typeface="Arial Narrow" pitchFamily="34" charset="0"/>
              </a:rPr>
              <a:t>Пианино. </a:t>
            </a:r>
            <a:r>
              <a:rPr lang="en-US" sz="1200" b="1" dirty="0" smtClean="0">
                <a:latin typeface="Arial Narrow" pitchFamily="34" charset="0"/>
                <a:hlinkClick r:id="rId11"/>
              </a:rPr>
              <a:t>http://muzmagazin.ru/images/product_images/popup_images/2885_0.jpg</a:t>
            </a:r>
            <a:r>
              <a:rPr lang="ru-RU" sz="1200" b="1" dirty="0" smtClean="0">
                <a:latin typeface="Arial Narrow" pitchFamily="34" charset="0"/>
              </a:rPr>
              <a:t> </a:t>
            </a:r>
          </a:p>
          <a:p>
            <a:r>
              <a:rPr lang="ru-RU" sz="1200" b="1" dirty="0" smtClean="0">
                <a:latin typeface="Arial Narrow" pitchFamily="34" charset="0"/>
              </a:rPr>
              <a:t>Ель. </a:t>
            </a:r>
            <a:r>
              <a:rPr lang="en-US" sz="1200" b="1" dirty="0" smtClean="0">
                <a:latin typeface="Arial Narrow" pitchFamily="34" charset="0"/>
                <a:hlinkClick r:id="rId12"/>
              </a:rPr>
              <a:t>http://s2.uploads.ru/t/MdFht.png</a:t>
            </a:r>
            <a:r>
              <a:rPr lang="ru-RU" sz="1200" b="1" dirty="0" smtClean="0">
                <a:latin typeface="Arial Narrow" pitchFamily="34" charset="0"/>
              </a:rPr>
              <a:t> </a:t>
            </a:r>
          </a:p>
          <a:p>
            <a:r>
              <a:rPr lang="ru-RU" sz="1200" b="1" dirty="0" smtClean="0">
                <a:latin typeface="Arial Narrow" pitchFamily="34" charset="0"/>
              </a:rPr>
              <a:t>Дуб. </a:t>
            </a:r>
            <a:r>
              <a:rPr lang="en-US" sz="1200" b="1" dirty="0" smtClean="0">
                <a:latin typeface="Arial Narrow" pitchFamily="34" charset="0"/>
                <a:hlinkClick r:id="rId13"/>
              </a:rPr>
              <a:t>http://www.bluesoulutions.com/DS/images/TreePics/oakTree.png</a:t>
            </a:r>
            <a:r>
              <a:rPr lang="ru-RU" sz="1200" b="1" dirty="0" smtClean="0">
                <a:latin typeface="Arial Narrow" pitchFamily="34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3504" y="6000768"/>
            <a:ext cx="266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Источники изображения</a:t>
            </a:r>
            <a:endParaRPr lang="ru-RU" b="1" dirty="0">
              <a:ln>
                <a:solidFill>
                  <a:schemeClr val="tx1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7" name="Содержимое 2"/>
          <p:cNvSpPr>
            <a:spLocks noGrp="1"/>
          </p:cNvSpPr>
          <p:nvPr>
            <p:ph sz="half" idx="1"/>
          </p:nvPr>
        </p:nvSpPr>
        <p:spPr>
          <a:xfrm>
            <a:off x="4286248" y="571480"/>
            <a:ext cx="4214842" cy="5786478"/>
          </a:xfrm>
        </p:spPr>
        <p:txBody>
          <a:bodyPr>
            <a:normAutofit lnSpcReduction="10000"/>
          </a:bodyPr>
          <a:lstStyle/>
          <a:p>
            <a:r>
              <a:rPr lang="ru-RU" sz="1200" b="1" dirty="0" smtClean="0">
                <a:latin typeface="Arial Narrow" pitchFamily="34" charset="0"/>
              </a:rPr>
              <a:t>Амёба. </a:t>
            </a:r>
            <a:r>
              <a:rPr lang="en-US" sz="1200" b="1" dirty="0" smtClean="0">
                <a:latin typeface="Arial Narrow" pitchFamily="34" charset="0"/>
                <a:hlinkClick r:id="rId14"/>
              </a:rPr>
              <a:t>http://5-bal.ru/pars_docs/refs/19/18409/18409_html_m3580b0b.jpg</a:t>
            </a:r>
            <a:r>
              <a:rPr lang="ru-RU" sz="1200" b="1" dirty="0" smtClean="0">
                <a:latin typeface="Arial Narrow" pitchFamily="34" charset="0"/>
              </a:rPr>
              <a:t> </a:t>
            </a:r>
          </a:p>
          <a:p>
            <a:r>
              <a:rPr lang="ru-RU" sz="1200" b="1" dirty="0" smtClean="0">
                <a:latin typeface="Arial Narrow" pitchFamily="34" charset="0"/>
              </a:rPr>
              <a:t>Хлорелла. </a:t>
            </a:r>
            <a:r>
              <a:rPr lang="en-US" sz="1200" b="1" dirty="0" smtClean="0">
                <a:latin typeface="Arial Narrow" pitchFamily="34" charset="0"/>
                <a:hlinkClick r:id="rId15"/>
              </a:rPr>
              <a:t>http://www.knowbiology.ru/pics/6vr05hdjg3.jpg</a:t>
            </a:r>
            <a:r>
              <a:rPr lang="ru-RU" sz="1200" b="1" dirty="0" smtClean="0">
                <a:latin typeface="Arial Narrow" pitchFamily="34" charset="0"/>
              </a:rPr>
              <a:t> </a:t>
            </a:r>
          </a:p>
          <a:p>
            <a:r>
              <a:rPr lang="ru-RU" sz="1200" b="1" dirty="0" smtClean="0">
                <a:latin typeface="Arial Narrow" pitchFamily="34" charset="0"/>
              </a:rPr>
              <a:t>Хламидомонада. </a:t>
            </a:r>
            <a:r>
              <a:rPr lang="en-US" sz="1200" b="1" dirty="0" smtClean="0">
                <a:latin typeface="Arial Narrow" pitchFamily="34" charset="0"/>
                <a:hlinkClick r:id="rId16"/>
              </a:rPr>
              <a:t>http://player.myshared.ru/501615/data/images/img3.jpg</a:t>
            </a:r>
            <a:r>
              <a:rPr lang="ru-RU" sz="1200" b="1" dirty="0" smtClean="0">
                <a:latin typeface="Arial Narrow" pitchFamily="34" charset="0"/>
              </a:rPr>
              <a:t> </a:t>
            </a:r>
          </a:p>
          <a:p>
            <a:r>
              <a:rPr lang="ru-RU" sz="1200" b="1" dirty="0" err="1" smtClean="0">
                <a:latin typeface="Arial Narrow" pitchFamily="34" charset="0"/>
              </a:rPr>
              <a:t>Ульва</a:t>
            </a:r>
            <a:r>
              <a:rPr lang="ru-RU" sz="1200" b="1" dirty="0" smtClean="0">
                <a:latin typeface="Arial Narrow" pitchFamily="34" charset="0"/>
              </a:rPr>
              <a:t>. </a:t>
            </a:r>
            <a:r>
              <a:rPr lang="en-US" sz="1200" b="1" dirty="0" smtClean="0">
                <a:latin typeface="Arial Narrow" pitchFamily="34" charset="0"/>
                <a:hlinkClick r:id="rId17"/>
              </a:rPr>
              <a:t>http://rubooks.org/pic/1183/i009-001-220173668.jpg</a:t>
            </a:r>
            <a:r>
              <a:rPr lang="ru-RU" sz="1200" b="1" dirty="0" smtClean="0">
                <a:latin typeface="Arial Narrow" pitchFamily="34" charset="0"/>
              </a:rPr>
              <a:t> </a:t>
            </a:r>
          </a:p>
          <a:p>
            <a:r>
              <a:rPr lang="ru-RU" sz="1200" b="1" dirty="0" smtClean="0">
                <a:latin typeface="Arial Narrow" pitchFamily="34" charset="0"/>
              </a:rPr>
              <a:t>Спирогира. </a:t>
            </a:r>
            <a:r>
              <a:rPr lang="en-US" sz="1200" b="1" dirty="0" smtClean="0">
                <a:latin typeface="Arial Narrow" pitchFamily="34" charset="0"/>
                <a:hlinkClick r:id="rId18"/>
              </a:rPr>
              <a:t>http://classconnection.s3.amazonaws.com/729/flashcards/3414729/jpg/spirogyra1-1443918ED6A3C3D4E9A.jpg</a:t>
            </a:r>
            <a:r>
              <a:rPr lang="ru-RU" sz="1200" b="1" dirty="0" smtClean="0">
                <a:latin typeface="Arial Narrow" pitchFamily="34" charset="0"/>
              </a:rPr>
              <a:t> </a:t>
            </a:r>
          </a:p>
          <a:p>
            <a:r>
              <a:rPr lang="ru-RU" sz="1200" b="1" dirty="0" smtClean="0">
                <a:latin typeface="Arial Narrow" pitchFamily="34" charset="0"/>
              </a:rPr>
              <a:t>Сирень. </a:t>
            </a:r>
            <a:r>
              <a:rPr lang="en-US" sz="1200" b="1" dirty="0" smtClean="0">
                <a:latin typeface="Arial Narrow" pitchFamily="34" charset="0"/>
                <a:hlinkClick r:id="rId19"/>
              </a:rPr>
              <a:t>http://file.mobilmusic.ru/47/ab/95/764879-320.jpg</a:t>
            </a:r>
            <a:r>
              <a:rPr lang="ru-RU" sz="1200" b="1" dirty="0" smtClean="0">
                <a:latin typeface="Arial Narrow" pitchFamily="34" charset="0"/>
              </a:rPr>
              <a:t> </a:t>
            </a:r>
          </a:p>
          <a:p>
            <a:r>
              <a:rPr lang="ru-RU" sz="1200" b="1" dirty="0" smtClean="0">
                <a:latin typeface="Arial Narrow" pitchFamily="34" charset="0"/>
              </a:rPr>
              <a:t>Яблоня. </a:t>
            </a:r>
            <a:r>
              <a:rPr lang="en-US" sz="1200" b="1" dirty="0" smtClean="0">
                <a:latin typeface="Arial Narrow" pitchFamily="34" charset="0"/>
                <a:hlinkClick r:id="rId20"/>
              </a:rPr>
              <a:t>http://img0.liveinternet.ru/images/attach/c/11/116/445/116445314_large_0_87392_2b019c68_Ljpg.png</a:t>
            </a:r>
            <a:r>
              <a:rPr lang="ru-RU" sz="1200" b="1" dirty="0" smtClean="0">
                <a:latin typeface="Arial Narrow" pitchFamily="34" charset="0"/>
              </a:rPr>
              <a:t> </a:t>
            </a:r>
          </a:p>
          <a:p>
            <a:r>
              <a:rPr lang="ru-RU" sz="1200" b="1" dirty="0" smtClean="0">
                <a:latin typeface="Arial Narrow" pitchFamily="34" charset="0"/>
              </a:rPr>
              <a:t>Одуванчик. </a:t>
            </a:r>
            <a:r>
              <a:rPr lang="en-US" sz="1200" b="1" dirty="0" smtClean="0">
                <a:latin typeface="Arial Narrow" pitchFamily="34" charset="0"/>
                <a:hlinkClick r:id="rId21"/>
              </a:rPr>
              <a:t>http://www.r-brehm.de/PetraBrehm/HeilpraktikerinAschaffenburg/Angebot-Dateien/BLUEBONN.gif</a:t>
            </a:r>
            <a:r>
              <a:rPr lang="ru-RU" sz="1200" b="1" dirty="0" smtClean="0">
                <a:latin typeface="Arial Narrow" pitchFamily="34" charset="0"/>
              </a:rPr>
              <a:t> </a:t>
            </a:r>
          </a:p>
          <a:p>
            <a:r>
              <a:rPr lang="ru-RU" sz="1200" b="1" dirty="0" smtClean="0">
                <a:latin typeface="Arial Narrow" pitchFamily="34" charset="0"/>
              </a:rPr>
              <a:t>Клён. </a:t>
            </a:r>
            <a:r>
              <a:rPr lang="en-US" sz="1200" b="1" dirty="0" smtClean="0">
                <a:latin typeface="Arial Narrow" pitchFamily="34" charset="0"/>
                <a:hlinkClick r:id="rId22"/>
              </a:rPr>
              <a:t>http://bg.ru/media/upload/pix/article/269/8696/klen.jpg</a:t>
            </a:r>
            <a:r>
              <a:rPr lang="ru-RU" sz="1200" b="1" dirty="0" smtClean="0">
                <a:latin typeface="Arial Narrow" pitchFamily="34" charset="0"/>
              </a:rPr>
              <a:t> </a:t>
            </a:r>
          </a:p>
          <a:p>
            <a:r>
              <a:rPr lang="ru-RU" sz="1200" b="1" dirty="0" smtClean="0">
                <a:latin typeface="Arial Narrow" pitchFamily="34" charset="0"/>
              </a:rPr>
              <a:t>Шиповник. </a:t>
            </a:r>
            <a:r>
              <a:rPr lang="en-US" sz="1200" b="1" dirty="0" smtClean="0">
                <a:latin typeface="Arial Narrow" pitchFamily="34" charset="0"/>
                <a:hlinkClick r:id="rId23"/>
              </a:rPr>
              <a:t>http://www.moymalish.com/uploads/2_images/vetka_shipovnika.jpg</a:t>
            </a:r>
            <a:r>
              <a:rPr lang="ru-RU" sz="1200" b="1" dirty="0" smtClean="0">
                <a:latin typeface="Arial Narrow" pitchFamily="34" charset="0"/>
              </a:rPr>
              <a:t> </a:t>
            </a:r>
          </a:p>
          <a:p>
            <a:r>
              <a:rPr lang="ru-RU" sz="1200" b="1" dirty="0" smtClean="0">
                <a:latin typeface="Arial Narrow" pitchFamily="34" charset="0"/>
              </a:rPr>
              <a:t>Непентес. </a:t>
            </a:r>
            <a:r>
              <a:rPr lang="en-US" sz="1200" b="1" dirty="0" smtClean="0">
                <a:latin typeface="Arial Narrow" pitchFamily="34" charset="0"/>
                <a:hlinkClick r:id="rId24"/>
              </a:rPr>
              <a:t>http://animalworld.com.ua/images/2011/August/Natur/Udivil/nepenthes.jpg</a:t>
            </a:r>
            <a:r>
              <a:rPr lang="ru-RU" sz="1200" b="1" dirty="0" smtClean="0">
                <a:latin typeface="Arial Narrow" pitchFamily="34" charset="0"/>
              </a:rPr>
              <a:t> </a:t>
            </a:r>
          </a:p>
          <a:p>
            <a:r>
              <a:rPr lang="ru-RU" sz="1200" b="1" dirty="0" smtClean="0">
                <a:latin typeface="Arial Narrow" pitchFamily="34" charset="0"/>
              </a:rPr>
              <a:t>Поплавок. </a:t>
            </a:r>
            <a:r>
              <a:rPr lang="en-US" sz="1200" b="1" dirty="0" smtClean="0">
                <a:latin typeface="Arial Narrow" pitchFamily="34" charset="0"/>
                <a:hlinkClick r:id="rId25"/>
              </a:rPr>
              <a:t>http://publicdomainvectors.org/photos/bobber.png</a:t>
            </a:r>
            <a:r>
              <a:rPr lang="ru-RU" sz="1200" b="1" dirty="0" smtClean="0">
                <a:latin typeface="Arial Narrow" pitchFamily="34" charset="0"/>
              </a:rPr>
              <a:t> </a:t>
            </a:r>
          </a:p>
          <a:p>
            <a:r>
              <a:rPr lang="ru-RU" sz="1200" b="1" dirty="0" smtClean="0">
                <a:latin typeface="Arial Narrow" pitchFamily="34" charset="0"/>
              </a:rPr>
              <a:t>Колесо. </a:t>
            </a:r>
            <a:r>
              <a:rPr lang="en-US" sz="1200" b="1" dirty="0" smtClean="0">
                <a:latin typeface="Arial Narrow" pitchFamily="34" charset="0"/>
                <a:hlinkClick r:id="rId26"/>
              </a:rPr>
              <a:t>http://rozovyisad.agronationale.ru/upload/goods/2014/11/03/4c/8bb16ea6073d8291192991d9b5b98bfb..jpg</a:t>
            </a:r>
            <a:r>
              <a:rPr lang="ru-RU" sz="1200" b="1" dirty="0" smtClean="0">
                <a:latin typeface="Arial Narrow" pitchFamily="34" charset="0"/>
              </a:rPr>
              <a:t> </a:t>
            </a:r>
          </a:p>
          <a:p>
            <a:r>
              <a:rPr lang="ru-RU" sz="1200" b="1" dirty="0" smtClean="0">
                <a:latin typeface="Arial Narrow" pitchFamily="34" charset="0"/>
              </a:rPr>
              <a:t>Рябина. </a:t>
            </a:r>
            <a:r>
              <a:rPr lang="en-US" sz="1200" b="1" dirty="0" smtClean="0">
                <a:latin typeface="Arial Narrow" pitchFamily="34" charset="0"/>
                <a:hlinkClick r:id="rId27"/>
              </a:rPr>
              <a:t>http://img1.liveinternet.ru/images/attach/c/1/63/971/63971038_1284386171_4.png</a:t>
            </a:r>
            <a:r>
              <a:rPr lang="ru-RU" sz="1200" b="1" dirty="0" smtClean="0">
                <a:latin typeface="Arial Narrow" pitchFamily="34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7158" y="642918"/>
            <a:ext cx="4252914" cy="5643602"/>
          </a:xfrm>
        </p:spPr>
        <p:txBody>
          <a:bodyPr>
            <a:normAutofit/>
          </a:bodyPr>
          <a:lstStyle/>
          <a:p>
            <a:r>
              <a:rPr lang="ru-RU" sz="1100" b="1" dirty="0" smtClean="0">
                <a:latin typeface="Arial Narrow" pitchFamily="34" charset="0"/>
              </a:rPr>
              <a:t>Грибы. </a:t>
            </a:r>
            <a:r>
              <a:rPr lang="en-US" sz="1100" b="1" dirty="0" smtClean="0">
                <a:latin typeface="Arial Narrow" pitchFamily="34" charset="0"/>
                <a:hlinkClick r:id="rId2"/>
              </a:rPr>
              <a:t>http://s1.uploads.ru/t/4hGuB.jpg</a:t>
            </a:r>
            <a:endParaRPr lang="ru-RU" sz="1100" b="1" dirty="0" smtClean="0">
              <a:latin typeface="Arial Narrow" pitchFamily="34" charset="0"/>
            </a:endParaRPr>
          </a:p>
          <a:p>
            <a:r>
              <a:rPr lang="ru-RU" sz="1100" b="1" dirty="0" smtClean="0">
                <a:latin typeface="Arial Narrow" pitchFamily="34" charset="0"/>
              </a:rPr>
              <a:t>Хвощ полевой. </a:t>
            </a:r>
            <a:r>
              <a:rPr lang="en-US" sz="1100" b="1" dirty="0" smtClean="0">
                <a:latin typeface="Arial Narrow" pitchFamily="34" charset="0"/>
                <a:hlinkClick r:id="rId3"/>
              </a:rPr>
              <a:t>http://lekarstvenie-rasteniya.ru/wp-content/uploads/imgGreen/12daac0d58a58300750f3cefb1804d6b.jpg</a:t>
            </a:r>
            <a:endParaRPr lang="ru-RU" sz="1100" b="1" dirty="0" smtClean="0">
              <a:latin typeface="Arial Narrow" pitchFamily="34" charset="0"/>
            </a:endParaRPr>
          </a:p>
          <a:p>
            <a:r>
              <a:rPr lang="ru-RU" sz="1100" b="1" dirty="0" smtClean="0">
                <a:latin typeface="Arial Narrow" pitchFamily="34" charset="0"/>
              </a:rPr>
              <a:t>Папоротник. </a:t>
            </a:r>
            <a:r>
              <a:rPr lang="en-US" sz="1100" b="1" dirty="0" smtClean="0">
                <a:latin typeface="Arial Narrow" pitchFamily="34" charset="0"/>
                <a:hlinkClick r:id="rId4"/>
              </a:rPr>
              <a:t>http://s02.yapfiles.ru/files/467032/R11_Nature_Time_1_Fern_048.png</a:t>
            </a:r>
            <a:endParaRPr lang="ru-RU" sz="1100" b="1" dirty="0" smtClean="0">
              <a:latin typeface="Arial Narrow" pitchFamily="34" charset="0"/>
            </a:endParaRPr>
          </a:p>
          <a:p>
            <a:r>
              <a:rPr lang="ru-RU" sz="1100" b="1" dirty="0" smtClean="0">
                <a:latin typeface="Arial Narrow" pitchFamily="34" charset="0"/>
              </a:rPr>
              <a:t>Плаун баранец. </a:t>
            </a:r>
            <a:r>
              <a:rPr lang="en-US" sz="1100" b="1" dirty="0" smtClean="0">
                <a:latin typeface="Arial Narrow" pitchFamily="34" charset="0"/>
                <a:hlinkClick r:id="rId5"/>
              </a:rPr>
              <a:t>http://lechebnye-rastenija.ru/img/173.bmp</a:t>
            </a:r>
            <a:r>
              <a:rPr lang="ru-RU" sz="1100" b="1" dirty="0" smtClean="0">
                <a:latin typeface="Arial Narrow" pitchFamily="34" charset="0"/>
              </a:rPr>
              <a:t>    </a:t>
            </a:r>
          </a:p>
          <a:p>
            <a:r>
              <a:rPr lang="ru-RU" sz="1100" b="1" dirty="0" smtClean="0">
                <a:latin typeface="Arial Narrow" pitchFamily="34" charset="0"/>
              </a:rPr>
              <a:t>Мхи. </a:t>
            </a:r>
            <a:r>
              <a:rPr lang="en-US" sz="1100" b="1" dirty="0" smtClean="0">
                <a:latin typeface="Arial Narrow" pitchFamily="34" charset="0"/>
                <a:hlinkClick r:id="rId6"/>
              </a:rPr>
              <a:t>http://www.pageverte.fr/wp-content/uploads/2013/02/Lichen1.jpg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  <a:p>
            <a:r>
              <a:rPr lang="en-US" sz="1100" b="1" dirty="0" smtClean="0">
                <a:latin typeface="Arial Narrow" pitchFamily="34" charset="0"/>
                <a:hlinkClick r:id="rId7"/>
              </a:rPr>
              <a:t>http://us.cdn1.123rf.com/168nwm/philhol/philhol1206/philhol120600013/13964095-stone-or-rock-wall.jpg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  <a:p>
            <a:r>
              <a:rPr lang="en-US" sz="1100" b="1" dirty="0" smtClean="0">
                <a:latin typeface="Arial Narrow" pitchFamily="34" charset="0"/>
                <a:hlinkClick r:id="rId8"/>
              </a:rPr>
              <a:t>http://znanie.podelise.ru/tw_files2/urls_996/7/d-6400/6400_html_31acb4d.png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  <a:p>
            <a:r>
              <a:rPr lang="en-US" sz="1100" b="1" dirty="0" smtClean="0">
                <a:latin typeface="Arial Narrow" pitchFamily="34" charset="0"/>
                <a:hlinkClick r:id="rId9"/>
              </a:rPr>
              <a:t>http://oleks.ru/images/kartinkiSTU/190a.jpg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  <a:p>
            <a:r>
              <a:rPr lang="ru-RU" sz="1100" b="1" dirty="0" smtClean="0">
                <a:latin typeface="Arial Narrow" pitchFamily="34" charset="0"/>
              </a:rPr>
              <a:t>Водоросли. </a:t>
            </a:r>
            <a:r>
              <a:rPr lang="en-US" sz="1100" b="1" dirty="0" smtClean="0">
                <a:latin typeface="Arial Narrow" pitchFamily="34" charset="0"/>
                <a:hlinkClick r:id="rId10"/>
              </a:rPr>
              <a:t>http://www.krasoved.ru/resize/100/500/w/uploads/section/ce9373384f14820fb594441494ef60d4.jpg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  <a:p>
            <a:r>
              <a:rPr lang="en-US" sz="1100" b="1" dirty="0" smtClean="0">
                <a:latin typeface="Arial Narrow" pitchFamily="34" charset="0"/>
                <a:hlinkClick r:id="rId11"/>
              </a:rPr>
              <a:t>http://img-fotki.yandex.ru/get/6308/136487634.478/0_8e007_9f618877_orig.png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  <a:p>
            <a:r>
              <a:rPr lang="ru-RU" sz="1100" b="1" dirty="0" smtClean="0">
                <a:latin typeface="Arial Narrow" pitchFamily="34" charset="0"/>
              </a:rPr>
              <a:t>Арбуз. </a:t>
            </a:r>
            <a:r>
              <a:rPr lang="en-US" sz="1100" b="1" dirty="0" smtClean="0">
                <a:latin typeface="Arial Narrow" pitchFamily="34" charset="0"/>
                <a:hlinkClick r:id="rId12"/>
              </a:rPr>
              <a:t>http://168.am/wp-content/uploads/2013/08/dzmeruk-3.jpg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  <a:p>
            <a:r>
              <a:rPr lang="ru-RU" sz="1100" b="1" dirty="0" smtClean="0">
                <a:latin typeface="Arial Narrow" pitchFamily="34" charset="0"/>
              </a:rPr>
              <a:t>Запятая. </a:t>
            </a:r>
            <a:r>
              <a:rPr lang="en-US" sz="1100" b="1" dirty="0" smtClean="0">
                <a:latin typeface="Arial Narrow" pitchFamily="34" charset="0"/>
                <a:hlinkClick r:id="rId13"/>
              </a:rPr>
              <a:t>http://markavery.info/wp-content/uploads/2012/10/Comma.svg_.png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  <a:p>
            <a:r>
              <a:rPr lang="ru-RU" sz="1100" b="1" dirty="0" smtClean="0">
                <a:latin typeface="Arial Narrow" pitchFamily="34" charset="0"/>
              </a:rPr>
              <a:t>Буква А. </a:t>
            </a:r>
            <a:r>
              <a:rPr lang="en-US" sz="1100" b="1" dirty="0" smtClean="0">
                <a:latin typeface="Arial Narrow" pitchFamily="34" charset="0"/>
                <a:hlinkClick r:id="rId14"/>
              </a:rPr>
              <a:t>http://www.imageup.ru/img177/a796901.png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  <a:p>
            <a:r>
              <a:rPr lang="ru-RU" sz="1100" b="1" dirty="0" smtClean="0">
                <a:latin typeface="Arial Narrow" pitchFamily="34" charset="0"/>
              </a:rPr>
              <a:t>Буква И. </a:t>
            </a:r>
            <a:r>
              <a:rPr lang="en-US" sz="1100" b="1" dirty="0" smtClean="0">
                <a:latin typeface="Arial Narrow" pitchFamily="34" charset="0"/>
                <a:hlinkClick r:id="rId15"/>
              </a:rPr>
              <a:t>http://img0.liveinternet.ru/images/attach/c/5/87/872/87872620_528013094.png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  <a:p>
            <a:r>
              <a:rPr lang="ru-RU" sz="1100" b="1" dirty="0" smtClean="0">
                <a:latin typeface="Arial Narrow" pitchFamily="34" charset="0"/>
              </a:rPr>
              <a:t>Буква К. </a:t>
            </a:r>
            <a:r>
              <a:rPr lang="en-US" sz="1100" b="1" dirty="0" smtClean="0">
                <a:latin typeface="Arial Narrow" pitchFamily="34" charset="0"/>
                <a:hlinkClick r:id="rId16"/>
              </a:rPr>
              <a:t>http://img10.proshkolu.ru/content/media/pic/std/4000000/3579000/3578268-f62e9bba02b5fe12.png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  <a:p>
            <a:r>
              <a:rPr lang="ru-RU" sz="1100" b="1" dirty="0" smtClean="0">
                <a:latin typeface="Arial Narrow" pitchFamily="34" charset="0"/>
              </a:rPr>
              <a:t>Кабачок. </a:t>
            </a:r>
            <a:r>
              <a:rPr lang="en-US" sz="1100" b="1" dirty="0" smtClean="0">
                <a:latin typeface="Arial Narrow" pitchFamily="34" charset="0"/>
                <a:hlinkClick r:id="rId17"/>
              </a:rPr>
              <a:t>http://ditki.com.ua/wp-content/uploads/2014/09/3477265.png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3504" y="6000768"/>
            <a:ext cx="266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Источники изображения</a:t>
            </a:r>
            <a:endParaRPr lang="ru-RU" b="1" dirty="0">
              <a:ln>
                <a:solidFill>
                  <a:schemeClr val="tx1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7" name="Содержимое 2"/>
          <p:cNvSpPr>
            <a:spLocks noGrp="1"/>
          </p:cNvSpPr>
          <p:nvPr>
            <p:ph sz="half" idx="1"/>
          </p:nvPr>
        </p:nvSpPr>
        <p:spPr>
          <a:xfrm>
            <a:off x="4286248" y="642918"/>
            <a:ext cx="4214842" cy="5429288"/>
          </a:xfrm>
        </p:spPr>
        <p:txBody>
          <a:bodyPr>
            <a:normAutofit/>
          </a:bodyPr>
          <a:lstStyle/>
          <a:p>
            <a:r>
              <a:rPr lang="ru-RU" sz="1100" b="1" dirty="0" smtClean="0">
                <a:latin typeface="Arial Narrow" pitchFamily="34" charset="0"/>
              </a:rPr>
              <a:t>Слива. </a:t>
            </a:r>
            <a:r>
              <a:rPr lang="en-US" sz="1100" b="1" dirty="0" smtClean="0">
                <a:latin typeface="Arial Narrow" pitchFamily="34" charset="0"/>
                <a:hlinkClick r:id="rId18"/>
              </a:rPr>
              <a:t>http://cs4.pikabu.ru/post_img/2015/03/31/6/1427795432_1266515518.jpg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  <a:p>
            <a:r>
              <a:rPr lang="ru-RU" sz="1100" b="1" dirty="0" smtClean="0">
                <a:latin typeface="Arial Narrow" pitchFamily="34" charset="0"/>
              </a:rPr>
              <a:t>Слон. </a:t>
            </a:r>
            <a:r>
              <a:rPr lang="en-US" sz="1100" b="1" dirty="0" smtClean="0">
                <a:latin typeface="Arial Narrow" pitchFamily="34" charset="0"/>
                <a:hlinkClick r:id="rId19"/>
              </a:rPr>
              <a:t>http://opioids.com/heroin/asian-elephant.jpg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  <a:p>
            <a:r>
              <a:rPr lang="ru-RU" sz="1100" b="1" dirty="0" smtClean="0">
                <a:latin typeface="Arial Narrow" pitchFamily="34" charset="0"/>
              </a:rPr>
              <a:t>Чеснок. </a:t>
            </a:r>
            <a:r>
              <a:rPr lang="en-US" sz="1100" b="1" dirty="0" smtClean="0">
                <a:latin typeface="Arial Narrow" pitchFamily="34" charset="0"/>
                <a:hlinkClick r:id="rId20"/>
              </a:rPr>
              <a:t>http://img1.liveinternet.ru/images/attach/c/10/108/778/108778715_5177462_garliccloves.png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  <a:p>
            <a:r>
              <a:rPr lang="ru-RU" sz="1100" b="1" dirty="0" smtClean="0">
                <a:latin typeface="Arial Narrow" pitchFamily="34" charset="0"/>
              </a:rPr>
              <a:t>Жаба. </a:t>
            </a:r>
            <a:r>
              <a:rPr lang="en-US" sz="1100" b="1" dirty="0" smtClean="0">
                <a:latin typeface="Arial Narrow" pitchFamily="34" charset="0"/>
                <a:hlinkClick r:id="rId21"/>
              </a:rPr>
              <a:t>http://img2.1001golos.ru/ratings/691000/690496/pic2.jpg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  <a:p>
            <a:r>
              <a:rPr lang="ru-RU" sz="1100" b="1" dirty="0" smtClean="0">
                <a:latin typeface="Arial Narrow" pitchFamily="34" charset="0"/>
              </a:rPr>
              <a:t>Цифра 2. </a:t>
            </a:r>
            <a:r>
              <a:rPr lang="en-US" sz="1100" b="1" dirty="0" smtClean="0">
                <a:latin typeface="Arial Narrow" pitchFamily="34" charset="0"/>
                <a:hlinkClick r:id="rId22"/>
              </a:rPr>
              <a:t>http://cs9355.vk.me/v9355200/1709/7qA50JeduXg.jpg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  <a:p>
            <a:r>
              <a:rPr lang="ru-RU" sz="1100" b="1" dirty="0" smtClean="0">
                <a:latin typeface="Arial Narrow" pitchFamily="34" charset="0"/>
              </a:rPr>
              <a:t>Дерево. </a:t>
            </a:r>
            <a:r>
              <a:rPr lang="en-US" sz="1100" b="1" dirty="0" smtClean="0">
                <a:latin typeface="Arial Narrow" pitchFamily="34" charset="0"/>
                <a:hlinkClick r:id="rId23"/>
              </a:rPr>
              <a:t>http://img0.liveinternet.ru/images/attach/c/6/91/62/91062088_topol1.jpg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  <a:p>
            <a:r>
              <a:rPr lang="ru-RU" sz="1100" b="1" dirty="0" smtClean="0">
                <a:latin typeface="Arial Narrow" pitchFamily="34" charset="0"/>
              </a:rPr>
              <a:t>Сердце. </a:t>
            </a:r>
            <a:r>
              <a:rPr lang="en-US" sz="1100" b="1" dirty="0" smtClean="0">
                <a:latin typeface="Arial Narrow" pitchFamily="34" charset="0"/>
                <a:hlinkClick r:id="rId24"/>
              </a:rPr>
              <a:t>http://cmapspublic2.ihmc.us/rid=1J5P2M9YT-1DRF328-T23/heart.jpg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  <a:p>
            <a:r>
              <a:rPr lang="ru-RU" sz="1100" b="1" dirty="0" smtClean="0">
                <a:latin typeface="Arial Narrow" pitchFamily="34" charset="0"/>
              </a:rPr>
              <a:t>Волк. </a:t>
            </a:r>
            <a:r>
              <a:rPr lang="en-US" sz="1100" b="1" dirty="0" smtClean="0">
                <a:latin typeface="Arial Narrow" pitchFamily="34" charset="0"/>
                <a:hlinkClick r:id="rId25"/>
              </a:rPr>
              <a:t>http://static.starlook.ru/img/10226020.image_page_big.3045953671.jpg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  <a:p>
            <a:r>
              <a:rPr lang="ru-RU" sz="1100" b="1" dirty="0" smtClean="0">
                <a:latin typeface="Arial Narrow" pitchFamily="34" charset="0"/>
              </a:rPr>
              <a:t>Календула. </a:t>
            </a:r>
            <a:r>
              <a:rPr lang="en-US" sz="1100" b="1" dirty="0" smtClean="0">
                <a:latin typeface="Arial Narrow" pitchFamily="34" charset="0"/>
                <a:hlinkClick r:id="rId26"/>
              </a:rPr>
              <a:t>http://data10.gallery.ru/albums/gallery/224000-8eca0-25137124-m750x740.jpg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  <a:p>
            <a:r>
              <a:rPr lang="ru-RU" sz="1100" b="1" dirty="0" smtClean="0">
                <a:latin typeface="Arial Narrow" pitchFamily="34" charset="0"/>
              </a:rPr>
              <a:t>Колено. </a:t>
            </a:r>
            <a:r>
              <a:rPr lang="en-US" sz="1100" b="1" dirty="0" smtClean="0">
                <a:latin typeface="Arial Narrow" pitchFamily="34" charset="0"/>
                <a:hlinkClick r:id="rId27"/>
              </a:rPr>
              <a:t>http://naran.ru/upload/medialibrary/506/5064fd89808ab734544316180207dd2c.jpg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  <a:p>
            <a:r>
              <a:rPr lang="ru-RU" sz="1100" b="1" dirty="0" smtClean="0">
                <a:latin typeface="Arial Narrow" pitchFamily="34" charset="0"/>
              </a:rPr>
              <a:t>Рука. </a:t>
            </a:r>
            <a:r>
              <a:rPr lang="en-US" sz="1100" b="1" dirty="0" smtClean="0">
                <a:latin typeface="Arial Narrow" pitchFamily="34" charset="0"/>
                <a:hlinkClick r:id="rId28"/>
              </a:rPr>
              <a:t>http://www.playcast.ru/uploads/2015/01/16/11630046.png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  <a:p>
            <a:r>
              <a:rPr lang="ru-RU" sz="1100" b="1" dirty="0" smtClean="0">
                <a:latin typeface="Arial Narrow" pitchFamily="34" charset="0"/>
              </a:rPr>
              <a:t>Пальма. </a:t>
            </a:r>
            <a:r>
              <a:rPr lang="en-US" sz="1100" b="1" dirty="0" smtClean="0">
                <a:latin typeface="Arial Narrow" pitchFamily="34" charset="0"/>
                <a:hlinkClick r:id="rId29"/>
              </a:rPr>
              <a:t>http://www.ridvan.webilimli.com/DogaSitesi/img/84771708f9765ff3fe78L.png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  <a:p>
            <a:r>
              <a:rPr lang="ru-RU" sz="1100" b="1" dirty="0" smtClean="0">
                <a:latin typeface="Arial Narrow" pitchFamily="34" charset="0"/>
              </a:rPr>
              <a:t>Кедр. </a:t>
            </a:r>
            <a:r>
              <a:rPr lang="en-US" sz="1100" b="1" dirty="0" smtClean="0">
                <a:latin typeface="Arial Narrow" pitchFamily="34" charset="0"/>
                <a:hlinkClick r:id="rId30"/>
              </a:rPr>
              <a:t>http://www.maitreya-natura.com/images/3/pino-silvestre.jpg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  <a:p>
            <a:r>
              <a:rPr lang="ru-RU" sz="1100" b="1" dirty="0" smtClean="0">
                <a:latin typeface="Arial Narrow" pitchFamily="34" charset="0"/>
              </a:rPr>
              <a:t>Кипарис. </a:t>
            </a:r>
            <a:r>
              <a:rPr lang="en-US" sz="1100" b="1" dirty="0" smtClean="0">
                <a:latin typeface="Arial Narrow" pitchFamily="34" charset="0"/>
                <a:hlinkClick r:id="rId31"/>
              </a:rPr>
              <a:t>http://www.jidibio.com/upload/stories/blog2012/huile-essentielle-de-cypres.jpg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5918" y="571480"/>
            <a:ext cx="547260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rgbClr val="264B96"/>
                </a:solidFill>
              </a:rPr>
              <a:t>А ЛИШНИЙ КТО?</a:t>
            </a:r>
            <a:endParaRPr lang="ru-RU" sz="3600" b="1" dirty="0">
              <a:ln w="11430"/>
              <a:solidFill>
                <a:srgbClr val="264B96"/>
              </a:solidFill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500298" y="5072074"/>
            <a:ext cx="4786346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sz="36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БЛЕДНАЯ  ПОГАНКА, так  как она ядовитая</a:t>
            </a:r>
            <a:endParaRPr lang="ru-RU" sz="3600" b="1" i="1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53259" name="Rectangle 11"/>
          <p:cNvSpPr>
            <a:spLocks noChangeArrowheads="1"/>
          </p:cNvSpPr>
          <p:nvPr/>
        </p:nvSpPr>
        <p:spPr bwMode="auto">
          <a:xfrm>
            <a:off x="2143108" y="1214422"/>
            <a:ext cx="50720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Среди грибов найдите лишний: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3074" name="Picture 2" descr="http://lifefacts.ru/wp-content/uploads/2013/02/wpid-Tvy8gpNv5Yw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768" y="642918"/>
            <a:ext cx="917164" cy="1395383"/>
          </a:xfrm>
          <a:prstGeom prst="rect">
            <a:avLst/>
          </a:prstGeom>
          <a:noFill/>
        </p:spPr>
      </p:pic>
      <p:pic>
        <p:nvPicPr>
          <p:cNvPr id="3076" name="Picture 4" descr="http://img4.imageshack.us/img4/2120/frame0991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9520" y="5429264"/>
            <a:ext cx="857222" cy="833691"/>
          </a:xfrm>
          <a:prstGeom prst="rect">
            <a:avLst/>
          </a:prstGeom>
          <a:noFill/>
        </p:spPr>
      </p:pic>
      <p:pic>
        <p:nvPicPr>
          <p:cNvPr id="3078" name="Picture 6" descr="http://mbdou93.narod.ru/olderfiles/3/8b37e65bdf15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5143512"/>
            <a:ext cx="1571636" cy="1104200"/>
          </a:xfrm>
          <a:prstGeom prst="rect">
            <a:avLst/>
          </a:prstGeom>
          <a:noFill/>
        </p:spPr>
      </p:pic>
      <p:pic>
        <p:nvPicPr>
          <p:cNvPr id="3080" name="Picture 8" descr="http://rerefat.ru/tw_files2/urls_1/12861/d-12860051/12860051_html_3bfcacee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28794" y="3357562"/>
            <a:ext cx="1637120" cy="1714512"/>
          </a:xfrm>
          <a:prstGeom prst="rect">
            <a:avLst/>
          </a:prstGeom>
          <a:noFill/>
        </p:spPr>
      </p:pic>
      <p:pic>
        <p:nvPicPr>
          <p:cNvPr id="3086" name="Picture 14" descr="http://www.playcast.ru/uploads/2013/11/12/6552719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86116" y="2357430"/>
            <a:ext cx="1803344" cy="1971656"/>
          </a:xfrm>
          <a:prstGeom prst="rect">
            <a:avLst/>
          </a:prstGeom>
          <a:noFill/>
        </p:spPr>
      </p:pic>
      <p:pic>
        <p:nvPicPr>
          <p:cNvPr id="3088" name="Picture 16" descr="http://player.myshared.ru/896664/data/images/img18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928670"/>
            <a:ext cx="2172783" cy="2614603"/>
          </a:xfrm>
          <a:prstGeom prst="rect">
            <a:avLst/>
          </a:prstGeom>
          <a:noFill/>
        </p:spPr>
      </p:pic>
      <p:pic>
        <p:nvPicPr>
          <p:cNvPr id="3090" name="Picture 18" descr="http://static.foragingguide.com/photos/mushrooms/slippery_jack/67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4876" y="2786058"/>
            <a:ext cx="2085940" cy="2085940"/>
          </a:xfrm>
          <a:prstGeom prst="rect">
            <a:avLst/>
          </a:prstGeom>
          <a:noFill/>
        </p:spPr>
      </p:pic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1857356" y="2786058"/>
            <a:ext cx="1428760" cy="5232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sz="28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лисичка</a:t>
            </a:r>
            <a:endParaRPr lang="ru-RU" sz="2800" b="1" i="1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5143504" y="2285992"/>
            <a:ext cx="1428760" cy="5232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sz="28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маслёнок</a:t>
            </a:r>
            <a:endParaRPr lang="ru-RU" sz="2800" b="1" i="1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3500430" y="1857364"/>
            <a:ext cx="1428760" cy="5232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sz="28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боровик</a:t>
            </a:r>
            <a:endParaRPr lang="ru-RU" sz="2800" b="1" i="1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6786578" y="2786058"/>
            <a:ext cx="1571636" cy="5232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sz="28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сыроежка</a:t>
            </a:r>
            <a:endParaRPr lang="ru-RU" sz="2800" b="1" i="1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092" name="Picture 20" descr="http://xcook.info/sites/default/files/styles/product_image/public/syroezhka.png?itok=0kvQIZEk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86512" y="3000372"/>
            <a:ext cx="2405056" cy="2405056"/>
          </a:xfrm>
          <a:prstGeom prst="rect">
            <a:avLst/>
          </a:prstGeom>
          <a:noFill/>
        </p:spPr>
      </p:pic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714348" y="3500438"/>
            <a:ext cx="1143008" cy="5232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ru-RU" sz="2800" b="1" i="1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4348" y="2000240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ambria" pitchFamily="18" charset="0"/>
              </a:rPr>
              <a:t>1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00364" y="4286256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ambria" pitchFamily="18" charset="0"/>
              </a:rPr>
              <a:t>2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43372" y="4286256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ambria" pitchFamily="18" charset="0"/>
              </a:rPr>
              <a:t>3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72198" y="3786190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ambria" pitchFamily="18" charset="0"/>
              </a:rPr>
              <a:t>4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72396" y="4572008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ambria" pitchFamily="18" charset="0"/>
              </a:rPr>
              <a:t>5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0020525"/>
      </p:ext>
    </p:extLst>
  </p:cSld>
  <p:clrMapOvr>
    <a:masterClrMapping/>
  </p:clrMapOvr>
  <p:transition spd="slow" advClick="0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7158" y="642918"/>
            <a:ext cx="4252914" cy="5643602"/>
          </a:xfrm>
        </p:spPr>
        <p:txBody>
          <a:bodyPr>
            <a:normAutofit lnSpcReduction="10000"/>
          </a:bodyPr>
          <a:lstStyle/>
          <a:p>
            <a:r>
              <a:rPr lang="ru-RU" sz="1100" b="1" dirty="0" smtClean="0">
                <a:latin typeface="Arial Narrow" pitchFamily="34" charset="0"/>
              </a:rPr>
              <a:t>Многообразие растений. </a:t>
            </a:r>
            <a:r>
              <a:rPr lang="en-US" sz="1100" b="1" dirty="0" smtClean="0">
                <a:latin typeface="Arial Narrow" pitchFamily="34" charset="0"/>
                <a:hlinkClick r:id="rId2"/>
              </a:rPr>
              <a:t>http://img-fotki.yandex.ru/get/3800/linavasileva.5/0_1a58c_dfffa0cc_L.jpg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  <a:p>
            <a:r>
              <a:rPr lang="ru-RU" sz="1100" b="1" dirty="0" smtClean="0">
                <a:latin typeface="Arial Narrow" pitchFamily="34" charset="0"/>
              </a:rPr>
              <a:t>Цифра 5. </a:t>
            </a:r>
            <a:r>
              <a:rPr lang="en-US" sz="1100" b="1" dirty="0" smtClean="0">
                <a:latin typeface="Arial Narrow" pitchFamily="34" charset="0"/>
                <a:hlinkClick r:id="rId3"/>
              </a:rPr>
              <a:t>http://lifefacts.ru/wp-content/uploads/2013/02/wpid-Tvy8gpNv5Yw.jpg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  <a:p>
            <a:r>
              <a:rPr lang="en-US" sz="1100" b="1" dirty="0" smtClean="0">
                <a:latin typeface="Arial Narrow" pitchFamily="34" charset="0"/>
                <a:hlinkClick r:id="rId4"/>
              </a:rPr>
              <a:t>http://www.ukqcs.co.uk/wp-content/uploads/2014/01/Fibre.jpg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  <a:p>
            <a:r>
              <a:rPr lang="ru-RU" sz="1100" b="1" dirty="0" smtClean="0">
                <a:latin typeface="Arial Narrow" pitchFamily="34" charset="0"/>
              </a:rPr>
              <a:t>Растения анимация. </a:t>
            </a:r>
            <a:r>
              <a:rPr lang="en-US" sz="1100" b="1" dirty="0" smtClean="0">
                <a:latin typeface="Arial Narrow" pitchFamily="34" charset="0"/>
                <a:hlinkClick r:id="rId5"/>
              </a:rPr>
              <a:t>http://www.westongardens.com/images/watering_flowers_lg_clr.gif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  <a:p>
            <a:r>
              <a:rPr lang="en-US" sz="1100" b="1" dirty="0" smtClean="0">
                <a:latin typeface="Arial Narrow" pitchFamily="34" charset="0"/>
                <a:hlinkClick r:id="rId6"/>
              </a:rPr>
              <a:t>http://jerline.tripod.com/zeller/aniplant.gif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  <a:p>
            <a:r>
              <a:rPr lang="en-US" sz="1100" b="1" dirty="0" smtClean="0">
                <a:latin typeface="Arial Narrow" pitchFamily="34" charset="0"/>
                <a:hlinkClick r:id="rId7"/>
              </a:rPr>
              <a:t>http://school19.ucoz.ua/702998.gif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  <a:p>
            <a:r>
              <a:rPr lang="en-US" sz="1100" b="1" dirty="0" smtClean="0">
                <a:latin typeface="Arial Narrow" pitchFamily="34" charset="0"/>
                <a:hlinkClick r:id="rId8"/>
              </a:rPr>
              <a:t>http://babik.ucoz.ua/gor_6.gif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  <a:p>
            <a:r>
              <a:rPr lang="en-US" sz="1100" b="1" dirty="0" smtClean="0">
                <a:latin typeface="Arial Narrow" pitchFamily="34" charset="0"/>
                <a:hlinkClick r:id="rId9"/>
              </a:rPr>
              <a:t>http://www.celysvet.cz/skin/smile/s2831.gif</a:t>
            </a:r>
            <a:endParaRPr lang="ru-RU" sz="1100" b="1" dirty="0" smtClean="0">
              <a:latin typeface="Arial Narrow" pitchFamily="34" charset="0"/>
            </a:endParaRPr>
          </a:p>
          <a:p>
            <a:r>
              <a:rPr lang="en-US" sz="1100" b="1" dirty="0" smtClean="0">
                <a:latin typeface="Arial Narrow" pitchFamily="34" charset="0"/>
                <a:hlinkClick r:id="rId10"/>
              </a:rPr>
              <a:t>http://www.playcast.ru/uploads/2013/11/12/6546465.jpg</a:t>
            </a:r>
            <a:r>
              <a:rPr lang="ru-RU" sz="1100" b="1" dirty="0" smtClean="0">
                <a:latin typeface="Arial Narrow" pitchFamily="34" charset="0"/>
              </a:rPr>
              <a:t>  </a:t>
            </a:r>
          </a:p>
          <a:p>
            <a:r>
              <a:rPr lang="ru-RU" sz="1100" b="1" dirty="0" smtClean="0">
                <a:latin typeface="Arial Narrow" pitchFamily="34" charset="0"/>
              </a:rPr>
              <a:t>Ромашка. </a:t>
            </a:r>
            <a:r>
              <a:rPr lang="en-US" sz="1100" b="1" dirty="0" smtClean="0">
                <a:latin typeface="Arial Narrow" pitchFamily="34" charset="0"/>
                <a:hlinkClick r:id="rId11"/>
              </a:rPr>
              <a:t>http://img4.imageshack.us/img4/2120/frame09911.png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  <a:p>
            <a:r>
              <a:rPr lang="ru-RU" sz="1100" b="1" dirty="0" smtClean="0">
                <a:latin typeface="Arial Narrow" pitchFamily="34" charset="0"/>
              </a:rPr>
              <a:t>Лисичка. </a:t>
            </a:r>
            <a:r>
              <a:rPr lang="en-US" sz="1100" b="1" dirty="0" smtClean="0">
                <a:latin typeface="Arial Narrow" pitchFamily="34" charset="0"/>
                <a:hlinkClick r:id="rId12"/>
              </a:rPr>
              <a:t>http://rerefat.ru/tw_files2/urls_1/12861/d-12860051/12860051_html_3bfcacee.jpg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  <a:p>
            <a:r>
              <a:rPr lang="ru-RU" sz="1100" b="1" dirty="0" smtClean="0">
                <a:latin typeface="Arial Narrow" pitchFamily="34" charset="0"/>
              </a:rPr>
              <a:t>Бледная поганка. </a:t>
            </a:r>
            <a:r>
              <a:rPr lang="en-US" sz="1100" b="1" dirty="0" smtClean="0">
                <a:latin typeface="Arial Narrow" pitchFamily="34" charset="0"/>
                <a:hlinkClick r:id="rId13"/>
              </a:rPr>
              <a:t>http://player.myshared.ru/896664/data/images/img18.jpg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  <a:p>
            <a:r>
              <a:rPr lang="ru-RU" sz="1100" b="1" dirty="0" smtClean="0">
                <a:latin typeface="Arial Narrow" pitchFamily="34" charset="0"/>
              </a:rPr>
              <a:t>Сыроежка. </a:t>
            </a:r>
            <a:r>
              <a:rPr lang="en-US" sz="1100" b="1" dirty="0" smtClean="0">
                <a:latin typeface="Arial Narrow" pitchFamily="34" charset="0"/>
                <a:hlinkClick r:id="rId14"/>
              </a:rPr>
              <a:t>http://xcook.info/sites/default/files/styles/product_image/public/syroezhka.png?itok=0kvQIZEk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  <a:p>
            <a:r>
              <a:rPr lang="ru-RU" sz="1100" b="1" dirty="0" smtClean="0">
                <a:latin typeface="Arial Narrow" pitchFamily="34" charset="0"/>
              </a:rPr>
              <a:t>Боровик. </a:t>
            </a:r>
            <a:r>
              <a:rPr lang="en-US" sz="1100" b="1" dirty="0" smtClean="0">
                <a:latin typeface="Arial Narrow" pitchFamily="34" charset="0"/>
                <a:hlinkClick r:id="rId15"/>
              </a:rPr>
              <a:t>http://www.playcast.ru/uploads/2013/11/12/6552719.png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  <a:p>
            <a:r>
              <a:rPr lang="ru-RU" sz="1100" b="1" dirty="0" smtClean="0">
                <a:latin typeface="Arial Narrow" pitchFamily="34" charset="0"/>
              </a:rPr>
              <a:t>Масленок. </a:t>
            </a:r>
            <a:r>
              <a:rPr lang="en-US" sz="1100" b="1" dirty="0" smtClean="0">
                <a:latin typeface="Arial Narrow" pitchFamily="34" charset="0"/>
                <a:hlinkClick r:id="rId16"/>
              </a:rPr>
              <a:t>http://static.foragingguide.com/photos/mushrooms/slippery_jack/67.jpg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  <a:p>
            <a:r>
              <a:rPr lang="ru-RU" sz="1100" b="1" dirty="0" smtClean="0">
                <a:latin typeface="Arial Narrow" pitchFamily="34" charset="0"/>
              </a:rPr>
              <a:t>Смородина. </a:t>
            </a:r>
            <a:r>
              <a:rPr lang="en-US" sz="1100" b="1" dirty="0" smtClean="0">
                <a:latin typeface="Arial Narrow" pitchFamily="34" charset="0"/>
                <a:hlinkClick r:id="rId17"/>
              </a:rPr>
              <a:t>http://yeswoman.ru/wp-content/uploads/2015/03/20.jpg</a:t>
            </a:r>
            <a:endParaRPr lang="ru-RU" sz="1100" b="1" dirty="0" smtClean="0">
              <a:latin typeface="Arial Narrow" pitchFamily="34" charset="0"/>
            </a:endParaRPr>
          </a:p>
          <a:p>
            <a:r>
              <a:rPr lang="ru-RU" sz="1100" b="1" dirty="0" smtClean="0">
                <a:latin typeface="Arial Narrow" pitchFamily="34" charset="0"/>
              </a:rPr>
              <a:t>Киви. </a:t>
            </a:r>
            <a:r>
              <a:rPr lang="en-US" sz="1100" b="1" dirty="0" smtClean="0">
                <a:latin typeface="Arial Narrow" pitchFamily="34" charset="0"/>
                <a:hlinkClick r:id="rId18"/>
              </a:rPr>
              <a:t>http://greenowoods.com/img/kiwi%20seeds.jpg</a:t>
            </a:r>
            <a:r>
              <a:rPr lang="ru-RU" sz="1100" b="1" dirty="0" smtClean="0">
                <a:latin typeface="Arial Narrow" pitchFamily="34" charset="0"/>
              </a:rPr>
              <a:t>  </a:t>
            </a:r>
          </a:p>
          <a:p>
            <a:r>
              <a:rPr lang="ru-RU" sz="1100" b="1" dirty="0" smtClean="0">
                <a:latin typeface="Arial Narrow" pitchFamily="34" charset="0"/>
              </a:rPr>
              <a:t>Виноград. </a:t>
            </a:r>
            <a:r>
              <a:rPr lang="en-US" sz="1100" b="1" dirty="0" smtClean="0">
                <a:latin typeface="Arial Narrow" pitchFamily="34" charset="0"/>
                <a:hlinkClick r:id="rId19"/>
              </a:rPr>
              <a:t>http://img1.liveinternet.ru/images/attach/c/6/90/296/90296745_vinograd_v_kosmetologiisvoystva_vinogradaNarodnuye_maski_dlya_lica_iz_vinograda.png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  <a:p>
            <a:r>
              <a:rPr lang="en-US" sz="1100" b="1" dirty="0" smtClean="0">
                <a:latin typeface="Arial Narrow" pitchFamily="34" charset="0"/>
                <a:hlinkClick r:id="rId20"/>
              </a:rPr>
              <a:t>http://img-fotki.yandex.ru/get/6208/131624064.12d/0_8070b_f5696822_L</a:t>
            </a:r>
            <a:r>
              <a:rPr lang="ru-RU" sz="1100" b="1" dirty="0" smtClean="0">
                <a:latin typeface="Arial Narrow" pitchFamily="34" charset="0"/>
              </a:rPr>
              <a:t> </a:t>
            </a:r>
            <a:endParaRPr lang="ru-RU" sz="1100" b="1" dirty="0"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3504" y="6000768"/>
            <a:ext cx="266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Источники изображения</a:t>
            </a:r>
            <a:endParaRPr lang="ru-RU" b="1" dirty="0">
              <a:ln>
                <a:solidFill>
                  <a:schemeClr val="tx1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7" name="Содержимое 2"/>
          <p:cNvSpPr>
            <a:spLocks noGrp="1"/>
          </p:cNvSpPr>
          <p:nvPr>
            <p:ph sz="half" idx="1"/>
          </p:nvPr>
        </p:nvSpPr>
        <p:spPr>
          <a:xfrm>
            <a:off x="4429124" y="500042"/>
            <a:ext cx="4071966" cy="5857916"/>
          </a:xfrm>
        </p:spPr>
        <p:txBody>
          <a:bodyPr>
            <a:normAutofit/>
          </a:bodyPr>
          <a:lstStyle/>
          <a:p>
            <a:r>
              <a:rPr lang="ru-RU" sz="1100" b="1" dirty="0" smtClean="0">
                <a:latin typeface="Arial Narrow" pitchFamily="34" charset="0"/>
              </a:rPr>
              <a:t>Фикус-мост. </a:t>
            </a:r>
            <a:r>
              <a:rPr lang="en-US" sz="1100" b="1" dirty="0" smtClean="0">
                <a:latin typeface="Arial Narrow" pitchFamily="34" charset="0"/>
                <a:hlinkClick r:id="rId21"/>
              </a:rPr>
              <a:t>http://voprosmail.ru/wp-content/uploads/2014/08/wpid-na-severo-vostoke-indii-izdavna-pol-zovalis-mostami-vyrosshimi-estestvennym-obrazom_i_1.jpg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  <a:p>
            <a:r>
              <a:rPr lang="ru-RU" sz="1100" b="1" dirty="0" smtClean="0">
                <a:latin typeface="Arial Narrow" pitchFamily="34" charset="0"/>
              </a:rPr>
              <a:t>Индия. </a:t>
            </a:r>
            <a:r>
              <a:rPr lang="en-US" sz="1100" b="1" dirty="0" smtClean="0">
                <a:latin typeface="Arial Narrow" pitchFamily="34" charset="0"/>
                <a:hlinkClick r:id="rId22"/>
              </a:rPr>
              <a:t>http://www.atorus.ru/public/ator/data/d01c32.jpg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  <a:p>
            <a:r>
              <a:rPr lang="ru-RU" sz="1100" b="1" dirty="0" smtClean="0">
                <a:latin typeface="Arial Narrow" pitchFamily="34" charset="0"/>
              </a:rPr>
              <a:t>Цветущий каштан. </a:t>
            </a:r>
            <a:r>
              <a:rPr lang="en-US" sz="1100" b="1" dirty="0" smtClean="0">
                <a:latin typeface="Arial Narrow" pitchFamily="34" charset="0"/>
                <a:hlinkClick r:id="rId23"/>
              </a:rPr>
              <a:t>http://stavgorod.ru/assets/images_cache/5dad8be8eeed1e61d66a20d390a75d92.jpg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  <a:p>
            <a:r>
              <a:rPr lang="ru-RU" sz="1100" b="1" dirty="0" smtClean="0">
                <a:latin typeface="Arial Narrow" pitchFamily="34" charset="0"/>
              </a:rPr>
              <a:t>Колбасное дерево. </a:t>
            </a:r>
            <a:r>
              <a:rPr lang="en-US" sz="1100" b="1" dirty="0" smtClean="0">
                <a:latin typeface="Arial Narrow" pitchFamily="34" charset="0"/>
                <a:hlinkClick r:id="rId24"/>
              </a:rPr>
              <a:t>http://funbook.com.ua/pic/images_5/Gde_rastet_kolbasnoe_derevo_i_sedobni_li_plodi-2.jpg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  <a:p>
            <a:r>
              <a:rPr lang="ru-RU" sz="1100" b="1" dirty="0" smtClean="0">
                <a:latin typeface="Arial Narrow" pitchFamily="34" charset="0"/>
              </a:rPr>
              <a:t>Африка. </a:t>
            </a:r>
            <a:r>
              <a:rPr lang="en-US" sz="1100" b="1" dirty="0" smtClean="0">
                <a:latin typeface="Arial Narrow" pitchFamily="34" charset="0"/>
                <a:hlinkClick r:id="rId25"/>
              </a:rPr>
              <a:t>http://shkola.ostriv.in.ua/images/publications/4/4413/1312808155.jpg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  <a:p>
            <a:r>
              <a:rPr lang="ru-RU" sz="1100" b="1" dirty="0" smtClean="0">
                <a:latin typeface="Arial Narrow" pitchFamily="34" charset="0"/>
              </a:rPr>
              <a:t>Цифра 1. </a:t>
            </a:r>
            <a:r>
              <a:rPr lang="en-US" sz="1100" b="1" dirty="0" smtClean="0">
                <a:latin typeface="Arial Narrow" pitchFamily="34" charset="0"/>
                <a:hlinkClick r:id="rId26"/>
              </a:rPr>
              <a:t>http://1artfoto.ru/uzory_ornamenty/32b.jpg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  <a:p>
            <a:r>
              <a:rPr lang="ru-RU" sz="1100" b="1" dirty="0" smtClean="0">
                <a:latin typeface="Arial Narrow" pitchFamily="34" charset="0"/>
              </a:rPr>
              <a:t>Цифра 0. </a:t>
            </a:r>
            <a:r>
              <a:rPr lang="en-US" sz="1100" b="1" dirty="0" smtClean="0">
                <a:latin typeface="Arial Narrow" pitchFamily="34" charset="0"/>
                <a:hlinkClick r:id="rId27"/>
              </a:rPr>
              <a:t>http://mgc.server888.de/wp-content/plugins/valentines-day-poems-for-kids-from-mom-i14.jpg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  <a:p>
            <a:r>
              <a:rPr lang="en-US" sz="1100" b="1" dirty="0" smtClean="0">
                <a:latin typeface="Arial Narrow" pitchFamily="34" charset="0"/>
                <a:hlinkClick r:id="rId28"/>
              </a:rPr>
              <a:t>http://nachalo4ka.ru/wp-content/uploads/2014/10/ts-0.png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  <a:p>
            <a:r>
              <a:rPr lang="ru-RU" sz="1100" b="1" dirty="0" smtClean="0">
                <a:latin typeface="Arial Narrow" pitchFamily="34" charset="0"/>
              </a:rPr>
              <a:t>Томат. </a:t>
            </a:r>
            <a:r>
              <a:rPr lang="en-US" sz="1100" b="1" dirty="0" smtClean="0">
                <a:latin typeface="Arial Narrow" pitchFamily="34" charset="0"/>
                <a:hlinkClick r:id="rId29"/>
              </a:rPr>
              <a:t>http://clipartmania.ru/uploads/gallery/main/435/tomato-26.png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  <a:p>
            <a:r>
              <a:rPr lang="ru-RU" sz="1100" b="1" dirty="0" smtClean="0">
                <a:latin typeface="Arial Narrow" pitchFamily="34" charset="0"/>
              </a:rPr>
              <a:t>Цветок: клюв попугая. </a:t>
            </a:r>
            <a:r>
              <a:rPr lang="en-US" sz="1100" b="1" dirty="0" smtClean="0">
                <a:latin typeface="Arial Narrow" pitchFamily="34" charset="0"/>
                <a:hlinkClick r:id="rId30"/>
              </a:rPr>
              <a:t>http://venividi.ru/sites/default/files/styles/large/public/images/22922/12.jpg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  <a:p>
            <a:r>
              <a:rPr lang="ru-RU" sz="1100" b="1" dirty="0" smtClean="0">
                <a:latin typeface="Arial Narrow" pitchFamily="34" charset="0"/>
              </a:rPr>
              <a:t>Попугай. </a:t>
            </a:r>
            <a:r>
              <a:rPr lang="en-US" sz="1100" b="1" dirty="0" smtClean="0">
                <a:latin typeface="Arial Narrow" pitchFamily="34" charset="0"/>
                <a:hlinkClick r:id="rId31"/>
              </a:rPr>
              <a:t>http://www.petmania.ie/images/default-source/bird/petmania-cockatiel2.jpg?sfvrsn=2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  <a:p>
            <a:r>
              <a:rPr lang="ru-RU" sz="1100" b="1" dirty="0" smtClean="0">
                <a:latin typeface="Arial Narrow" pitchFamily="34" charset="0"/>
              </a:rPr>
              <a:t>Деревья. </a:t>
            </a:r>
            <a:r>
              <a:rPr lang="en-US" sz="1100" b="1" dirty="0" smtClean="0">
                <a:latin typeface="Arial Narrow" pitchFamily="34" charset="0"/>
                <a:hlinkClick r:id="rId32"/>
              </a:rPr>
              <a:t>http://www.playcast.ru/uploads/2014/09/07/9758940.gif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  <a:p>
            <a:r>
              <a:rPr lang="en-US" sz="1100" b="1" dirty="0" smtClean="0">
                <a:latin typeface="Arial Narrow" pitchFamily="34" charset="0"/>
                <a:hlinkClick r:id="rId33"/>
              </a:rPr>
              <a:t>http://www.playcast.ru/uploads/2015/02/07/12000716.png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  <a:p>
            <a:r>
              <a:rPr lang="ru-RU" sz="1100" b="1" dirty="0" smtClean="0">
                <a:latin typeface="Arial Narrow" pitchFamily="34" charset="0"/>
              </a:rPr>
              <a:t>Кустарники. </a:t>
            </a:r>
            <a:r>
              <a:rPr lang="en-US" sz="1100" b="1" dirty="0" smtClean="0">
                <a:latin typeface="Arial Narrow" pitchFamily="34" charset="0"/>
                <a:hlinkClick r:id="rId34"/>
              </a:rPr>
              <a:t>http://cdn-nus-1.pinme.ru/pin-upload-static/photos/728f432982b5ebc3d38e10c5c07f8aab_b.jpg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  <a:p>
            <a:r>
              <a:rPr lang="ru-RU" sz="1100" b="1" dirty="0" smtClean="0">
                <a:latin typeface="Arial Narrow" pitchFamily="34" charset="0"/>
              </a:rPr>
              <a:t>Хищное растение. </a:t>
            </a:r>
            <a:r>
              <a:rPr lang="en-US" sz="1100" b="1" dirty="0" smtClean="0">
                <a:latin typeface="Arial Narrow" pitchFamily="34" charset="0"/>
                <a:hlinkClick r:id="rId35"/>
              </a:rPr>
              <a:t>http://s18.rimg.info/b47f83eb14276b6b89fa13f8de926721.gif</a:t>
            </a:r>
            <a:r>
              <a:rPr lang="ru-RU" sz="1100" b="1" dirty="0" smtClean="0">
                <a:latin typeface="Arial Narrow" pitchFamily="34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http://greenowoods.com/img/kiwi%20seeds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868" y="1142984"/>
            <a:ext cx="2074043" cy="1500198"/>
          </a:xfrm>
          <a:prstGeom prst="rect">
            <a:avLst/>
          </a:prstGeom>
          <a:noFill/>
        </p:spPr>
      </p:pic>
      <p:pic>
        <p:nvPicPr>
          <p:cNvPr id="28680" name="Picture 8" descr="http://clipartmania.ru/uploads/gallery/main/435/tomato-26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1357298"/>
            <a:ext cx="2403451" cy="2403452"/>
          </a:xfrm>
          <a:prstGeom prst="rect">
            <a:avLst/>
          </a:prstGeom>
          <a:noFill/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928926" y="5072074"/>
            <a:ext cx="3429024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sz="36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АРБУЗ, т.к. его плод - тыквина</a:t>
            </a:r>
            <a:endParaRPr lang="ru-RU" sz="3600" b="1" i="1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076" name="Picture 4" descr="http://img4.imageshack.us/img4/2120/frame0991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29520" y="5429264"/>
            <a:ext cx="857222" cy="833691"/>
          </a:xfrm>
          <a:prstGeom prst="rect">
            <a:avLst/>
          </a:prstGeom>
          <a:noFill/>
        </p:spPr>
      </p:pic>
      <p:pic>
        <p:nvPicPr>
          <p:cNvPr id="3078" name="Picture 6" descr="http://mbdou93.narod.ru/olderfiles/3/8b37e65bdf15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10" y="5143512"/>
            <a:ext cx="1728553" cy="1214446"/>
          </a:xfrm>
          <a:prstGeom prst="rect">
            <a:avLst/>
          </a:prstGeom>
          <a:noFill/>
        </p:spPr>
      </p:pic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785786" y="1071546"/>
            <a:ext cx="35719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Какой плод лишний: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28674" name="Picture 2" descr="http://yeswoman.ru/wp-content/uploads/2015/03/20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72132" y="1071546"/>
            <a:ext cx="3087656" cy="2084168"/>
          </a:xfrm>
          <a:prstGeom prst="rect">
            <a:avLst/>
          </a:prstGeom>
          <a:noFill/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429388" y="2928934"/>
            <a:ext cx="1785950" cy="5232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sz="28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смородина</a:t>
            </a:r>
            <a:endParaRPr lang="ru-RU" sz="2800" b="1" i="1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071538" y="4071942"/>
            <a:ext cx="1357322" cy="5232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sz="28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виноград</a:t>
            </a:r>
            <a:endParaRPr lang="ru-RU" sz="2800" b="1" i="1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714480" y="1714488"/>
            <a:ext cx="1285884" cy="5232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sz="28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томат</a:t>
            </a:r>
            <a:endParaRPr lang="ru-RU" sz="2800" b="1" i="1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572000" y="2428868"/>
            <a:ext cx="1071570" cy="5232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sz="28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киви</a:t>
            </a:r>
            <a:endParaRPr lang="ru-RU" sz="2800" b="1" i="1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5572132" y="3857628"/>
            <a:ext cx="1143008" cy="5232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ru-RU" sz="2800" b="1" i="1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8678" name="Picture 6" descr="http://168.am/wp-content/uploads/2013/08/dzmeruk-3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29322" y="3500438"/>
            <a:ext cx="2821761" cy="1881174"/>
          </a:xfrm>
          <a:prstGeom prst="rect">
            <a:avLst/>
          </a:prstGeom>
          <a:noFill/>
        </p:spPr>
      </p:pic>
      <p:pic>
        <p:nvPicPr>
          <p:cNvPr id="28682" name="Picture 10" descr="http://img1.liveinternet.ru/images/attach/c/6/90/296/90296745_vinograd_v_kosmetologiisvoystva_vinogradaNarodnuye_maski_dlya_lica_iz_vinograda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71736" y="2643182"/>
            <a:ext cx="3228951" cy="2429797"/>
          </a:xfrm>
          <a:prstGeom prst="rect">
            <a:avLst/>
          </a:prstGeom>
          <a:noFill/>
        </p:spPr>
      </p:pic>
      <p:pic>
        <p:nvPicPr>
          <p:cNvPr id="28684" name="Picture 12" descr="http://1artfoto.ru/uzory_ornamenty/32b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86644" y="642918"/>
            <a:ext cx="357190" cy="60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2" descr="http://mgc.server888.de/wp-content/plugins/valentines-day-poems-for-kids-from-mom-i14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72396" y="642918"/>
            <a:ext cx="714380" cy="703239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1785918" y="571480"/>
            <a:ext cx="547260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rgbClr val="264B96"/>
                </a:solidFill>
              </a:rPr>
              <a:t>А ЛИШНИЙ КТО?</a:t>
            </a:r>
            <a:endParaRPr lang="ru-RU" sz="3600" b="1" dirty="0">
              <a:ln w="11430"/>
              <a:solidFill>
                <a:srgbClr val="264B9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85852" y="1714488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ambria" pitchFamily="18" charset="0"/>
              </a:rPr>
              <a:t>1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43372" y="2428868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ambria" pitchFamily="18" charset="0"/>
              </a:rPr>
              <a:t>2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29322" y="2857496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ambria" pitchFamily="18" charset="0"/>
              </a:rPr>
              <a:t>3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00298" y="4071942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ambria" pitchFamily="18" charset="0"/>
              </a:rPr>
              <a:t>5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57884" y="4429132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ambria" pitchFamily="18" charset="0"/>
              </a:rPr>
              <a:t>4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0020525"/>
      </p:ext>
    </p:extLst>
  </p:cSld>
  <p:clrMapOvr>
    <a:masterClrMapping/>
  </p:clrMapOvr>
  <p:transition spd="slow" advClick="0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6" name="Picture 10" descr="http://www.r-brehm.de/PetraBrehm/HeilpraktikerinAschaffenburg/Angebot-Dateien/BLUEBONN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500826" y="2928934"/>
            <a:ext cx="1871642" cy="1771376"/>
          </a:xfrm>
          <a:prstGeom prst="rect">
            <a:avLst/>
          </a:prstGeom>
          <a:noFill/>
        </p:spPr>
      </p:pic>
      <p:pic>
        <p:nvPicPr>
          <p:cNvPr id="3078" name="Picture 6" descr="http://mbdou93.narod.ru/olderfiles/3/8b37e65bdf15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5286388"/>
            <a:ext cx="1480911" cy="1040458"/>
          </a:xfrm>
          <a:prstGeom prst="rect">
            <a:avLst/>
          </a:prstGeom>
          <a:noFill/>
        </p:spPr>
      </p:pic>
      <p:pic>
        <p:nvPicPr>
          <p:cNvPr id="9" name="Picture 4" descr="http://img4.imageshack.us/img4/2120/frame0991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29520" y="5429264"/>
            <a:ext cx="857222" cy="8336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785786" y="1071546"/>
            <a:ext cx="62151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Какое растение лишнее: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11" name="Picture 2" descr="http://www.ukqcs.co.uk/wp-content/uploads/2014/01/Fibre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01058" y="0"/>
            <a:ext cx="642942" cy="642942"/>
          </a:xfrm>
          <a:prstGeom prst="rect">
            <a:avLst/>
          </a:prstGeom>
          <a:noFill/>
        </p:spPr>
      </p:pic>
      <p:pic>
        <p:nvPicPr>
          <p:cNvPr id="12" name="Picture 12" descr="http://1artfoto.ru/uzory_ornamenty/32b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43900" y="0"/>
            <a:ext cx="380771" cy="64294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Прямоугольник 12"/>
          <p:cNvSpPr/>
          <p:nvPr/>
        </p:nvSpPr>
        <p:spPr>
          <a:xfrm>
            <a:off x="1428728" y="571480"/>
            <a:ext cx="547260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rgbClr val="264B96"/>
                </a:solidFill>
              </a:rPr>
              <a:t>А ЛИШНИЙ КТО?</a:t>
            </a:r>
            <a:endParaRPr lang="ru-RU" sz="3600" b="1" dirty="0">
              <a:ln w="11430"/>
              <a:solidFill>
                <a:srgbClr val="264B96"/>
              </a:solidFill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6858016" y="4786322"/>
            <a:ext cx="1571636" cy="5232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sz="28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одуванчик</a:t>
            </a:r>
            <a:endParaRPr lang="ru-RU" sz="2800" b="1" i="1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285852" y="1643050"/>
            <a:ext cx="1285884" cy="5232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sz="28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сирень</a:t>
            </a:r>
            <a:endParaRPr lang="ru-RU" sz="2800" b="1" i="1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 rot="2268654">
            <a:off x="6883405" y="982150"/>
            <a:ext cx="1285884" cy="5232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sz="28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яблоня</a:t>
            </a:r>
            <a:endParaRPr lang="ru-RU" sz="2800" b="1" i="1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3571868" y="1571612"/>
            <a:ext cx="1285884" cy="5232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sz="28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клён</a:t>
            </a:r>
            <a:endParaRPr lang="ru-RU" sz="2800" b="1" i="1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5286380" y="4357694"/>
            <a:ext cx="1143008" cy="5232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ru-RU" sz="2800" b="1" i="1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2857488" y="5072074"/>
            <a:ext cx="3857652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sz="36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ШИПОВНИК, т.к. его листья сложные</a:t>
            </a:r>
            <a:endParaRPr lang="ru-RU" sz="3600" b="1" i="1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01024" y="3286124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ambria" pitchFamily="18" charset="0"/>
              </a:rPr>
              <a:t>5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86380" y="4357694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ambria" pitchFamily="18" charset="0"/>
              </a:rPr>
              <a:t>4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29256" y="1142984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ambria" pitchFamily="18" charset="0"/>
              </a:rPr>
              <a:t>3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43240" y="1571612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ambria" pitchFamily="18" charset="0"/>
              </a:rPr>
              <a:t>2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7224" y="1643050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ambria" pitchFamily="18" charset="0"/>
              </a:rPr>
              <a:t>1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50178" name="AutoShape 2" descr="http://www.playcast.ru/uploads/2015/04/26/13334871.jpe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0182" name="Picture 6" descr="http://file.mobilmusic.ru/47/ab/95/764879-320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48" y="2071678"/>
            <a:ext cx="2286000" cy="3048001"/>
          </a:xfrm>
          <a:prstGeom prst="rect">
            <a:avLst/>
          </a:prstGeom>
          <a:noFill/>
        </p:spPr>
      </p:pic>
      <p:pic>
        <p:nvPicPr>
          <p:cNvPr id="50184" name="Picture 8" descr="http://img0.liveinternet.ru/images/attach/c/11/116/445/116445314_large_0_87392_2b019c68_Ljpg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2124302">
            <a:off x="5369075" y="1133303"/>
            <a:ext cx="2696230" cy="1639309"/>
          </a:xfrm>
          <a:prstGeom prst="rect">
            <a:avLst/>
          </a:prstGeom>
          <a:noFill/>
        </p:spPr>
      </p:pic>
      <p:pic>
        <p:nvPicPr>
          <p:cNvPr id="50180" name="Picture 4" descr="http://bg.ru/media/upload/pix/article/269/8696/klen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E3D6BB"/>
              </a:clrFrom>
              <a:clrTo>
                <a:srgbClr val="E3D6B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00364" y="2143116"/>
            <a:ext cx="2000264" cy="2925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6" descr="http://www.moymalish.com/uploads/2_images/vetka_shipovnika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00562" y="2143116"/>
            <a:ext cx="2857520" cy="21431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60020525"/>
      </p:ext>
    </p:extLst>
  </p:cSld>
  <p:clrMapOvr>
    <a:masterClrMapping/>
  </p:clrMapOvr>
  <p:transition spd="slow" advClick="0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6" name="Picture 8" descr="http://www.knowbiology.ru/pics/6vr05hdjg3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786" y="1500174"/>
            <a:ext cx="2147860" cy="2786082"/>
          </a:xfrm>
          <a:prstGeom prst="rect">
            <a:avLst/>
          </a:prstGeom>
          <a:noFill/>
        </p:spPr>
      </p:pic>
      <p:pic>
        <p:nvPicPr>
          <p:cNvPr id="3078" name="Picture 6" descr="http://mbdou93.narod.ru/olderfiles/3/8b37e65bdf15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5143512"/>
            <a:ext cx="1654029" cy="1162087"/>
          </a:xfrm>
          <a:prstGeom prst="rect">
            <a:avLst/>
          </a:prstGeom>
          <a:noFill/>
        </p:spPr>
      </p:pic>
      <p:pic>
        <p:nvPicPr>
          <p:cNvPr id="8" name="Picture 4" descr="http://img4.imageshack.us/img4/2120/frame0991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29520" y="5429264"/>
            <a:ext cx="857222" cy="833691"/>
          </a:xfrm>
          <a:prstGeom prst="rect">
            <a:avLst/>
          </a:prstGeom>
          <a:noFill/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785786" y="1071546"/>
            <a:ext cx="61436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Какой из живых организмов лишний: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24578" name="Picture 2" descr="http://nachalo4ka.ru/wp-content/uploads/2014/10/ts-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72396" y="571480"/>
            <a:ext cx="463296" cy="793873"/>
          </a:xfrm>
          <a:prstGeom prst="rect">
            <a:avLst/>
          </a:prstGeom>
          <a:noFill/>
        </p:spPr>
      </p:pic>
      <p:pic>
        <p:nvPicPr>
          <p:cNvPr id="11" name="Picture 2" descr="http://cs9355.vk.me/v9355200/1709/7qA50JeduXg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72330" y="500042"/>
            <a:ext cx="595750" cy="928694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1785918" y="571480"/>
            <a:ext cx="547260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rgbClr val="264B96"/>
                </a:solidFill>
              </a:rPr>
              <a:t>А ЛИШНИЙ КТО?</a:t>
            </a:r>
            <a:endParaRPr lang="ru-RU" sz="3600" b="1" dirty="0">
              <a:ln w="11430"/>
              <a:solidFill>
                <a:srgbClr val="264B96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072066" y="4357694"/>
            <a:ext cx="2357454" cy="5232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sz="28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хламидомонада</a:t>
            </a:r>
            <a:endParaRPr lang="ru-RU" sz="2800" b="1" i="1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785786" y="4286256"/>
            <a:ext cx="1428760" cy="5232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sz="28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хлорелла</a:t>
            </a:r>
            <a:endParaRPr lang="ru-RU" sz="2800" b="1" i="1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286116" y="2214554"/>
            <a:ext cx="1071570" cy="5232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sz="2800" b="1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ульва</a:t>
            </a:r>
            <a:endParaRPr lang="ru-RU" sz="2800" b="1" i="1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3929058" y="3571876"/>
            <a:ext cx="1643074" cy="5232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sz="28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спирогира</a:t>
            </a:r>
            <a:endParaRPr lang="ru-RU" sz="2800" b="1" i="1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285984" y="5072074"/>
            <a:ext cx="5143536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sz="36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АМЁБА, т.к. она – одноклеточное  животное</a:t>
            </a:r>
            <a:endParaRPr lang="ru-RU" sz="3600" b="1" i="1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48138" name="Picture 10" descr="http://player.myshared.ru/501615/data/images/img3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7E1E3"/>
              </a:clrFrom>
              <a:clrTo>
                <a:srgbClr val="E7E1E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86644" y="3286124"/>
            <a:ext cx="1323721" cy="1609711"/>
          </a:xfrm>
          <a:prstGeom prst="rect">
            <a:avLst/>
          </a:prstGeom>
          <a:noFill/>
        </p:spPr>
      </p:pic>
      <p:pic>
        <p:nvPicPr>
          <p:cNvPr id="48144" name="Picture 16" descr="http://5-bal.ru/pars_docs/refs/19/18409/18409_html_m3580b0b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8" y="1500174"/>
            <a:ext cx="2095488" cy="1744494"/>
          </a:xfrm>
          <a:prstGeom prst="rect">
            <a:avLst/>
          </a:prstGeom>
          <a:noFill/>
        </p:spPr>
      </p:pic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6286512" y="3286124"/>
            <a:ext cx="1143008" cy="5232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ru-RU" sz="2800" b="1" i="1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48146" name="Picture 18" descr="http://rubooks.org/pic/1183/i009-001-220173668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7686" y="1500174"/>
            <a:ext cx="1162755" cy="1809736"/>
          </a:xfrm>
          <a:prstGeom prst="rect">
            <a:avLst/>
          </a:prstGeom>
          <a:noFill/>
        </p:spPr>
      </p:pic>
      <p:pic>
        <p:nvPicPr>
          <p:cNvPr id="48150" name="Picture 22" descr="http://classconnection.s3.amazonaws.com/729/flashcards/3414729/jpg/spirogyra1-1443918ED6A3C3D4E9A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43174" y="3214686"/>
            <a:ext cx="1375420" cy="1714512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1928794" y="1643050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ambria" pitchFamily="18" charset="0"/>
              </a:rPr>
              <a:t>1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29058" y="1643050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ambria" pitchFamily="18" charset="0"/>
              </a:rPr>
              <a:t>2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572396" y="2000240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ambria" pitchFamily="18" charset="0"/>
              </a:rPr>
              <a:t>3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001024" y="4714884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ambria" pitchFamily="18" charset="0"/>
              </a:rPr>
              <a:t>4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71934" y="4071942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ambria" pitchFamily="18" charset="0"/>
              </a:rPr>
              <a:t>5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0020525"/>
      </p:ext>
    </p:extLst>
  </p:cSld>
  <p:clrMapOvr>
    <a:masterClrMapping/>
  </p:clrMapOvr>
  <p:transition spd="slow" advClick="0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8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8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8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70" name="Picture 14" descr="http://www.hanzels.eu/fotky20745/fotos/gen320/obsah/jalovec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2643174" y="2357430"/>
            <a:ext cx="3250504" cy="2051881"/>
          </a:xfrm>
          <a:prstGeom prst="rect">
            <a:avLst/>
          </a:prstGeom>
          <a:noFill/>
        </p:spPr>
      </p:pic>
      <p:pic>
        <p:nvPicPr>
          <p:cNvPr id="45060" name="Picture 4" descr="http://www.maitreya-natura.com/images/3/pino-silvestr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48" y="1357298"/>
            <a:ext cx="2608265" cy="1822059"/>
          </a:xfrm>
          <a:prstGeom prst="rect">
            <a:avLst/>
          </a:prstGeom>
          <a:noFill/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357422" y="5072074"/>
            <a:ext cx="5072098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sz="36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ПАЛЬМА – покрытосеменное растение</a:t>
            </a:r>
            <a:endParaRPr lang="ru-RU" sz="3600" b="1" i="1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078" name="Picture 6" descr="http://mbdou93.narod.ru/olderfiles/3/8b37e65bdf15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5286388"/>
            <a:ext cx="1552349" cy="1090649"/>
          </a:xfrm>
          <a:prstGeom prst="rect">
            <a:avLst/>
          </a:prstGeom>
          <a:noFill/>
        </p:spPr>
      </p:pic>
      <p:pic>
        <p:nvPicPr>
          <p:cNvPr id="8" name="Picture 4" descr="http://img4.imageshack.us/img4/2120/frame0991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29520" y="5429264"/>
            <a:ext cx="857222" cy="833691"/>
          </a:xfrm>
          <a:prstGeom prst="rect">
            <a:avLst/>
          </a:prstGeom>
          <a:noFill/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785786" y="1000108"/>
            <a:ext cx="61436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Какое растение лишнее: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10" name="Picture 2" descr="http://www.ukqcs.co.uk/wp-content/uploads/2014/01/Fibre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00958" y="714356"/>
            <a:ext cx="642942" cy="642942"/>
          </a:xfrm>
          <a:prstGeom prst="rect">
            <a:avLst/>
          </a:prstGeom>
          <a:noFill/>
        </p:spPr>
      </p:pic>
      <p:pic>
        <p:nvPicPr>
          <p:cNvPr id="11" name="Picture 2" descr="http://cs9355.vk.me/v9355200/1709/7qA50JeduXg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72330" y="642918"/>
            <a:ext cx="524312" cy="78581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1785918" y="571480"/>
            <a:ext cx="547260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rgbClr val="264B96"/>
                </a:solidFill>
              </a:rPr>
              <a:t>А ЛИШНИЙ КТО?</a:t>
            </a:r>
            <a:endParaRPr lang="ru-RU" sz="3600" b="1" dirty="0">
              <a:ln w="11430"/>
              <a:solidFill>
                <a:srgbClr val="264B96"/>
              </a:solidFill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286116" y="1571612"/>
            <a:ext cx="928694" cy="5232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sz="28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кедр</a:t>
            </a:r>
            <a:endParaRPr lang="ru-RU" sz="2800" b="1" i="1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7143768" y="1571612"/>
            <a:ext cx="1143008" cy="5232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ru-RU" sz="2800" b="1" i="1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45062" name="Picture 6" descr="http://www.jidibio.com/upload/stories/blog2012/huile-essentielle-de-cypres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72198" y="2500306"/>
            <a:ext cx="2535029" cy="2571768"/>
          </a:xfrm>
          <a:prstGeom prst="rect">
            <a:avLst/>
          </a:prstGeom>
          <a:noFill/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6858016" y="2714620"/>
            <a:ext cx="1285884" cy="5232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sz="28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кипарис</a:t>
            </a:r>
            <a:endParaRPr lang="ru-RU" sz="2800" b="1" i="1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45064" name="Picture 8" descr="http://www.zelen.com.ua/images/gingko_10_2011_2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48" y="3429000"/>
            <a:ext cx="1879677" cy="1857388"/>
          </a:xfrm>
          <a:prstGeom prst="rect">
            <a:avLst/>
          </a:prstGeom>
          <a:noFill/>
        </p:spPr>
      </p:pic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142976" y="2928934"/>
            <a:ext cx="1285884" cy="5232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sz="2800" b="1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гинкго</a:t>
            </a:r>
            <a:endParaRPr lang="ru-RU" sz="2800" b="1" i="1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45066" name="Picture 10" descr="http://www.ridvan.webilimli.com/DogaSitesi/img/84771708f9765ff3fe78L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500562" y="1071546"/>
            <a:ext cx="2539326" cy="2447911"/>
          </a:xfrm>
          <a:prstGeom prst="rect">
            <a:avLst/>
          </a:prstGeom>
          <a:noFill/>
        </p:spPr>
      </p:pic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143240" y="4429132"/>
            <a:ext cx="2357454" cy="5232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sz="28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можжевельник</a:t>
            </a:r>
            <a:endParaRPr lang="ru-RU" sz="2800" b="1" i="1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28926" y="1571612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ambria" pitchFamily="18" charset="0"/>
              </a:rPr>
              <a:t>1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5786" y="2928934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ambria" pitchFamily="18" charset="0"/>
              </a:rPr>
              <a:t>2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71802" y="3857628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ambria" pitchFamily="18" charset="0"/>
              </a:rPr>
              <a:t>3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58016" y="3286124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ambria" pitchFamily="18" charset="0"/>
              </a:rPr>
              <a:t>4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15140" y="2000240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ambria" pitchFamily="18" charset="0"/>
              </a:rPr>
              <a:t>5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0020525"/>
      </p:ext>
    </p:extLst>
  </p:cSld>
  <p:clrMapOvr>
    <a:masterClrMapping/>
  </p:clrMapOvr>
  <p:transition spd="slow" advClick="0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2214546" y="571480"/>
            <a:ext cx="45252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chemeClr val="accent2">
                    <a:lumMod val="75000"/>
                  </a:schemeClr>
                </a:solidFill>
              </a:rPr>
              <a:t>АНАТОМИЯ</a:t>
            </a:r>
            <a:endParaRPr lang="ru-RU" sz="3600" b="1" dirty="0">
              <a:ln w="11430"/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2" name="Picture 2" descr="http://lifefacts.ru/wp-content/uploads/2013/02/wpid-Tvy8gpNv5Yw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768" y="642918"/>
            <a:ext cx="917164" cy="1395383"/>
          </a:xfrm>
          <a:prstGeom prst="rect">
            <a:avLst/>
          </a:prstGeom>
          <a:noFill/>
        </p:spPr>
      </p:pic>
      <p:pic>
        <p:nvPicPr>
          <p:cNvPr id="14" name="Picture 6" descr="http://mbdou93.narod.ru/olderfiles/3/8b37e65bdf15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5072074"/>
            <a:ext cx="1785950" cy="1254772"/>
          </a:xfrm>
          <a:prstGeom prst="rect">
            <a:avLst/>
          </a:prstGeom>
          <a:noFill/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643174" y="5429264"/>
            <a:ext cx="3714776" cy="830997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sz="48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ВИНОГРАД</a:t>
            </a:r>
            <a:endParaRPr lang="ru-RU" sz="4800" b="1" i="1" dirty="0">
              <a:ln>
                <a:solidFill>
                  <a:sysClr val="windowText" lastClr="000000"/>
                </a:solidFill>
              </a:ln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3786182" y="1142984"/>
            <a:ext cx="321471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У кого есть кисти, но нет рук?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19" name="Picture 4" descr="http://img4.imageshack.us/img4/2120/frame0991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29520" y="5429264"/>
            <a:ext cx="857222" cy="833691"/>
          </a:xfrm>
          <a:prstGeom prst="rect">
            <a:avLst/>
          </a:prstGeom>
          <a:noFill/>
        </p:spPr>
      </p:pic>
      <p:pic>
        <p:nvPicPr>
          <p:cNvPr id="32770" name="Picture 2" descr="http://img-fotki.yandex.ru/get/6208/131624064.12d/0_8070b_f5696822_L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714348" y="785794"/>
            <a:ext cx="2987513" cy="4048120"/>
          </a:xfrm>
          <a:prstGeom prst="rect">
            <a:avLst/>
          </a:prstGeom>
          <a:noFill/>
        </p:spPr>
      </p:pic>
      <p:sp>
        <p:nvSpPr>
          <p:cNvPr id="20" name="Рамка 19"/>
          <p:cNvSpPr/>
          <p:nvPr/>
        </p:nvSpPr>
        <p:spPr>
          <a:xfrm>
            <a:off x="3786182" y="2143116"/>
            <a:ext cx="4500594" cy="3214710"/>
          </a:xfrm>
          <a:prstGeom prst="frame">
            <a:avLst>
              <a:gd name="adj1" fmla="val 3357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072066" y="3214686"/>
            <a:ext cx="220361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Cambria" pitchFamily="18" charset="0"/>
              </a:rPr>
              <a:t>подсказка</a:t>
            </a:r>
            <a:endParaRPr lang="ru-RU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Cambria" pitchFamily="18" charset="0"/>
            </a:endParaRPr>
          </a:p>
        </p:txBody>
      </p:sp>
      <p:pic>
        <p:nvPicPr>
          <p:cNvPr id="44034" name="Picture 2" descr="http://rus.ans4.com/media/img/6/2/62vfh325mvx12v6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14744" y="2214554"/>
            <a:ext cx="2492234" cy="1657336"/>
          </a:xfrm>
          <a:prstGeom prst="rect">
            <a:avLst/>
          </a:prstGeom>
          <a:noFill/>
        </p:spPr>
      </p:pic>
      <p:pic>
        <p:nvPicPr>
          <p:cNvPr id="13" name="Picture 8" descr="http://markavery.info/wp-content/uploads/2012/10/Comma.svg_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496103">
            <a:off x="5211619" y="2211230"/>
            <a:ext cx="1614462" cy="1614462"/>
          </a:xfrm>
          <a:prstGeom prst="rect">
            <a:avLst/>
          </a:prstGeom>
          <a:noFill/>
        </p:spPr>
      </p:pic>
      <p:sp>
        <p:nvSpPr>
          <p:cNvPr id="17" name="Стрелка влево 16"/>
          <p:cNvSpPr/>
          <p:nvPr/>
        </p:nvSpPr>
        <p:spPr>
          <a:xfrm>
            <a:off x="4214810" y="3714752"/>
            <a:ext cx="978408" cy="285752"/>
          </a:xfrm>
          <a:prstGeom prst="leftArrow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4036" name="Picture 4" descr="http://education-enfance.fr/wp-content/uploads/2013/06/nosee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86578" y="2285992"/>
            <a:ext cx="1200150" cy="1619251"/>
          </a:xfrm>
          <a:prstGeom prst="rect">
            <a:avLst/>
          </a:prstGeom>
          <a:noFill/>
        </p:spPr>
      </p:pic>
      <p:pic>
        <p:nvPicPr>
          <p:cNvPr id="22" name="Picture 8" descr="http://markavery.info/wp-content/uploads/2012/10/Comma.svg_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496103">
            <a:off x="7140445" y="2282668"/>
            <a:ext cx="1614462" cy="1614462"/>
          </a:xfrm>
          <a:prstGeom prst="rect">
            <a:avLst/>
          </a:prstGeom>
          <a:noFill/>
        </p:spPr>
      </p:pic>
      <p:pic>
        <p:nvPicPr>
          <p:cNvPr id="44038" name="Picture 6" descr="http://sweetclipart.com/multisite/sweetclipart/files/imagecache/middle/snowy_winter_weather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857752" y="3571876"/>
            <a:ext cx="2786082" cy="16948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41315727"/>
      </p:ext>
    </p:extLst>
  </p:cSld>
  <p:clrMapOvr>
    <a:masterClrMapping/>
  </p:clrMapOvr>
  <p:transition spd="slow" advClick="0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40" name="Picture 8" descr="http://markavery.info/wp-content/uploads/2012/10/Comma.svg_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496103">
            <a:off x="3282793" y="1782602"/>
            <a:ext cx="1614462" cy="1614462"/>
          </a:xfrm>
          <a:prstGeom prst="rect">
            <a:avLst/>
          </a:prstGeom>
          <a:noFill/>
        </p:spPr>
      </p:pic>
      <p:pic>
        <p:nvPicPr>
          <p:cNvPr id="17" name="Picture 8" descr="http://markavery.info/wp-content/uploads/2012/10/Comma.svg_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496103">
            <a:off x="2854164" y="1782603"/>
            <a:ext cx="1614462" cy="1614462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214546" y="571480"/>
            <a:ext cx="45252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chemeClr val="accent2">
                    <a:lumMod val="75000"/>
                  </a:schemeClr>
                </a:solidFill>
              </a:rPr>
              <a:t>АНАТОМИЯ</a:t>
            </a:r>
            <a:endParaRPr lang="ru-RU" sz="3600" b="1" dirty="0">
              <a:ln w="11430"/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4" name="Picture 6" descr="http://mbdou93.narod.ru/olderfiles/3/8b37e65bdf15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5072074"/>
            <a:ext cx="1785950" cy="1254772"/>
          </a:xfrm>
          <a:prstGeom prst="rect">
            <a:avLst/>
          </a:prstGeom>
          <a:noFill/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4143372" y="5214950"/>
            <a:ext cx="2714644" cy="92333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sz="54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СЛИВА</a:t>
            </a:r>
            <a:endParaRPr lang="ru-RU" sz="5400" b="1" i="1" dirty="0">
              <a:ln>
                <a:solidFill>
                  <a:sysClr val="windowText" lastClr="000000"/>
                </a:solidFill>
              </a:ln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785786" y="1071546"/>
            <a:ext cx="62151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У кого есть косточка, но нет скелета?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19" name="Picture 4" descr="http://img4.imageshack.us/img4/2120/frame0991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29520" y="5429264"/>
            <a:ext cx="857222" cy="833691"/>
          </a:xfrm>
          <a:prstGeom prst="rect">
            <a:avLst/>
          </a:prstGeom>
          <a:noFill/>
        </p:spPr>
      </p:pic>
      <p:pic>
        <p:nvPicPr>
          <p:cNvPr id="8" name="Picture 12" descr="http://1artfoto.ru/uzory_ornamenty/32b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00892" y="642918"/>
            <a:ext cx="380771" cy="642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34" name="Picture 2" descr="http://mgc.server888.de/wp-content/plugins/valentines-day-poems-for-kids-from-mom-i14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58082" y="642918"/>
            <a:ext cx="714380" cy="703239"/>
          </a:xfrm>
          <a:prstGeom prst="rect">
            <a:avLst/>
          </a:prstGeom>
          <a:noFill/>
        </p:spPr>
      </p:pic>
      <p:pic>
        <p:nvPicPr>
          <p:cNvPr id="69636" name="Picture 4" descr="http://cs4.pikabu.ru/post_img/2015/03/31/6/1427795432_1266515518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6" y="1500174"/>
            <a:ext cx="3448731" cy="3000396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11" name="Рамка 10"/>
          <p:cNvSpPr/>
          <p:nvPr/>
        </p:nvSpPr>
        <p:spPr>
          <a:xfrm>
            <a:off x="1142976" y="1714488"/>
            <a:ext cx="4500594" cy="3214710"/>
          </a:xfrm>
          <a:prstGeom prst="frame">
            <a:avLst>
              <a:gd name="adj1" fmla="val 3357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071670" y="2857496"/>
            <a:ext cx="220361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Cambria" pitchFamily="18" charset="0"/>
              </a:rPr>
              <a:t>подсказка</a:t>
            </a:r>
            <a:endParaRPr lang="ru-RU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Cambria" pitchFamily="18" charset="0"/>
            </a:endParaRPr>
          </a:p>
        </p:txBody>
      </p:sp>
      <p:pic>
        <p:nvPicPr>
          <p:cNvPr id="69638" name="Picture 6" descr="http://opioids.com/heroin/asian-elephan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6F6F8"/>
              </a:clrFrom>
              <a:clrTo>
                <a:srgbClr val="F6F6F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85851" y="1857364"/>
            <a:ext cx="2312280" cy="2214578"/>
          </a:xfrm>
          <a:prstGeom prst="rect">
            <a:avLst/>
          </a:prstGeom>
          <a:noFill/>
        </p:spPr>
      </p:pic>
      <p:pic>
        <p:nvPicPr>
          <p:cNvPr id="69642" name="Picture 10" descr="http://www.imageup.ru/img177/a796901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071802" y="2428868"/>
            <a:ext cx="2436130" cy="2356546"/>
          </a:xfrm>
          <a:prstGeom prst="rect">
            <a:avLst/>
          </a:prstGeom>
          <a:noFill/>
        </p:spPr>
      </p:pic>
      <p:pic>
        <p:nvPicPr>
          <p:cNvPr id="69644" name="Picture 12" descr="http://img0.liveinternet.ru/images/attach/c/5/87/872/87872620_528013094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857620" y="3286124"/>
            <a:ext cx="642942" cy="571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41315727"/>
      </p:ext>
    </p:extLst>
  </p:cSld>
  <p:clrMapOvr>
    <a:masterClrMapping/>
  </p:clrMapOvr>
  <p:transition spd="slow" advClick="0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9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9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9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9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9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9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897</TotalTime>
  <Words>967</Words>
  <PresentationFormat>Экран (4:3)</PresentationFormat>
  <Paragraphs>314</Paragraphs>
  <Slides>30</Slides>
  <Notes>27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</dc:creator>
  <cp:lastModifiedBy>Татьяна</cp:lastModifiedBy>
  <cp:revision>292</cp:revision>
  <dcterms:created xsi:type="dcterms:W3CDTF">2015-07-20T07:27:13Z</dcterms:created>
  <dcterms:modified xsi:type="dcterms:W3CDTF">2015-07-21T23:22:10Z</dcterms:modified>
</cp:coreProperties>
</file>