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7" r:id="rId4"/>
    <p:sldId id="258" r:id="rId5"/>
    <p:sldId id="259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83" r:id="rId14"/>
    <p:sldId id="284" r:id="rId15"/>
    <p:sldId id="281" r:id="rId16"/>
    <p:sldId id="28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>
      <p:cViewPr varScale="1">
        <p:scale>
          <a:sx n="69" d="100"/>
          <a:sy n="69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podelki.mybabbie.ru/image/687474703a2f2f7777772e76696f6c65742d6669616c6b612e636f6d2f696d616765732f70686f746f732f3134365f32332e6a7067" TargetMode="External"/><Relationship Id="rId13" Type="http://schemas.openxmlformats.org/officeDocument/2006/relationships/hyperlink" Target="http://fullref.ru/files/129/37a011b52b094ecd071a85a358e789da.html_files/rId8.png" TargetMode="External"/><Relationship Id="rId3" Type="http://schemas.openxmlformats.org/officeDocument/2006/relationships/hyperlink" Target="http://4.bp.blogspot.com/-soifiILbPgo/Uc3NPnsXi9I/AAAAAAAAAkQ/orX1rucyYlk/s389/%D0%BF%D0%BE%D0%B1%D0%B5%D0%B3.png" TargetMode="External"/><Relationship Id="rId7" Type="http://schemas.openxmlformats.org/officeDocument/2006/relationships/hyperlink" Target="http://magarden.ru/images/phocagallery/stati/piramida.jpg" TargetMode="External"/><Relationship Id="rId12" Type="http://schemas.openxmlformats.org/officeDocument/2006/relationships/hyperlink" Target="http://chask.net/wp-content/uploads/2014/11/8371052592732434.jpg" TargetMode="External"/><Relationship Id="rId2" Type="http://schemas.openxmlformats.org/officeDocument/2006/relationships/hyperlink" Target="http://gimpchat.com/files/2435_Moldura%20de%20folhas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1000listnik.ru/uploads/posts/2010-07/1278517297_lycopodium-clavatum.jpg&#1100;" TargetMode="External"/><Relationship Id="rId11" Type="http://schemas.openxmlformats.org/officeDocument/2006/relationships/hyperlink" Target="https://upload.wikimedia.org/wikipedia/commons/3/3e/Sunflower_Taleghan.jpg" TargetMode="External"/><Relationship Id="rId5" Type="http://schemas.openxmlformats.org/officeDocument/2006/relationships/hyperlink" Target="http://biouroki.ru/material/plants/pobeg.html" TargetMode="External"/><Relationship Id="rId10" Type="http://schemas.openxmlformats.org/officeDocument/2006/relationships/hyperlink" Target="http://ds.sasisa.ru/forum/files/19043387.jpg" TargetMode="External"/><Relationship Id="rId4" Type="http://schemas.openxmlformats.org/officeDocument/2006/relationships/hyperlink" Target="http://yaklass-resources-prod.yakl.cc/4ea81b60-19bb-44f5-bbea-af3a4b434150/pic40.png" TargetMode="External"/><Relationship Id="rId9" Type="http://schemas.openxmlformats.org/officeDocument/2006/relationships/hyperlink" Target="http://s4.fotokto.ru/photo/full/241/2416411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2.tcdn.ru/assets/att/08/fd/4469078_90195_6404061_2.jpg" TargetMode="External"/><Relationship Id="rId2" Type="http://schemas.openxmlformats.org/officeDocument/2006/relationships/hyperlink" Target="http://sovetclub.ru/tim/0e4b05ad03eda7f96a4c6238ed370a9b/hmel-obiknovennii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kama-park.ru/_ph/29/2/187308278.jpg?1432580137" TargetMode="External"/><Relationship Id="rId4" Type="http://schemas.openxmlformats.org/officeDocument/2006/relationships/hyperlink" Target="http://kid-mama.ru/wp-content/uploads/2014/02/pic42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player.myshared.ru/900456/data/images/img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54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222726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i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Побег, его строение. Разнообразие стеблей.</a:t>
            </a:r>
            <a:br>
              <a:rPr lang="ru-RU" sz="5300" b="1" i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TextBox 4"/>
          <p:cNvSpPr txBox="1"/>
          <p:nvPr/>
        </p:nvSpPr>
        <p:spPr>
          <a:xfrm>
            <a:off x="3500430" y="4857760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ОБОУ ДОД «Курский ОДЭБЦ»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Позднякова Юлия Сергеевна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7643866" cy="1643074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Ползучие стебли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стелются по земле и укореняются с помощью дополнительных корней 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fullref.ru/files/129/37a011b52b094ecd071a85a358e789da.html_files/rId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071810"/>
            <a:ext cx="6702917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498080" cy="1571636"/>
          </a:xfrm>
        </p:spPr>
        <p:txBody>
          <a:bodyPr>
            <a:no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Вьющиеся стебли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поднимаются вверх, обвиваясь вокруг опоры (хмель).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http://f1.mylove.ru/l_2Po82NeYs7X08B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285992"/>
            <a:ext cx="4143404" cy="3614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2011354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Лазящие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растения имеют усики или придаточные корни, которые отрастают от стебля, при их помощи они цепляются за опору (плющ, горох и др.).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a2.tcdn.ru/assets/att/08/fd/4469078_90195_640406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1336" y="2500306"/>
            <a:ext cx="6011640" cy="4005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642942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Листорасположение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kid-mama.ru/wp-content/uploads/2014/02/pic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214422"/>
            <a:ext cx="5493309" cy="2840444"/>
          </a:xfrm>
          <a:prstGeom prst="rect">
            <a:avLst/>
          </a:prstGeom>
          <a:noFill/>
        </p:spPr>
      </p:pic>
      <p:sp>
        <p:nvSpPr>
          <p:cNvPr id="9" name="Блок-схема: альтернативный процесс 8"/>
          <p:cNvSpPr/>
          <p:nvPr/>
        </p:nvSpPr>
        <p:spPr>
          <a:xfrm>
            <a:off x="714348" y="4572008"/>
            <a:ext cx="2571768" cy="1928826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каждого узла стебля отходит только один лист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3500430" y="4572008"/>
            <a:ext cx="2571768" cy="1928826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rot="10800000" flipV="1">
            <a:off x="3214678" y="4365010"/>
            <a:ext cx="2714644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 каждого узла стебля отходят два супротивно расположенных листа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429388" y="4572008"/>
            <a:ext cx="2571768" cy="1928826"/>
          </a:xfrm>
          <a:prstGeom prst="flowChartAlternateProcess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 rot="10800000" flipV="1">
            <a:off x="6500826" y="4569955"/>
            <a:ext cx="235745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листья располагаются по три и более на каждом узле стебля.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7536" y="0"/>
            <a:ext cx="8076464" cy="243998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Листовая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мозаика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взаимное расположение листьев на побеге, приводящее к более полному использованию света.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nkama-park.ru/_ph/29/2/187308278.jpg?1432580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357430"/>
            <a:ext cx="5651065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3682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Используемые интернет-ресурсы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790844" cy="5857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Слайд 1:</a:t>
            </a:r>
          </a:p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http://gimpchat.com/files/2435_Moldura%20de%20folhas.png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фон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Слайд 2:</a:t>
            </a:r>
          </a:p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http://4.bp.blogspot.com/-soifiILbPgo/Uc3NPnsXi9I/AAAAAAAAAkQ/orX1rucyYlk/s389/%D0%BF%D0%BE%D0%B1%D0%B5%D0%B3.png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схема строения побега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Слайд 3:</a:t>
            </a:r>
          </a:p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http://yaklass-resources-prod.yakl.cc/4ea81b60-19bb-44f5-bbea-af3a4b434150/pic40.png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междоузлия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Слайд 5:</a:t>
            </a:r>
          </a:p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http://biouroki.ru/material/plants/pobeg.html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ветвление и кущение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Слайд 6:</a:t>
            </a:r>
          </a:p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http://biouroki.ru/material/plants/pobeg.html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ветвление побегов</a:t>
            </a:r>
          </a:p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http://www.1000listnik.ru/uploads/posts/2010-07/1278517297_lycopodium-clavatum.jpg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ь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плаун</a:t>
            </a:r>
          </a:p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http://magarden.ru/images/phocagallery/stati/piramida.jpg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ель</a:t>
            </a:r>
          </a:p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http://podelki.mybabbie.ru/image/687474703a2f2f7777772e76696f6c65742d6669616c6b612e636f6d2f696d616765732f70686f746f732f3134365f32332e6a7067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клен</a:t>
            </a:r>
          </a:p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http://s4.fotokto.ru/photo/full/241/2416411.jpg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черемуха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Слайд 7</a:t>
            </a:r>
          </a:p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http://ds.sasisa.ru/forum/files/19043387.jpg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кукуруза</a:t>
            </a:r>
          </a:p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https://upload.wikimedia.org/wikipedia/commons/3/3e/Sunflower_Taleghan.jpg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подсолнух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Слайд 8:</a:t>
            </a:r>
          </a:p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12"/>
              </a:rPr>
              <a:t>http://chask.net/wp-content/uploads/2014/11/8371052592732434.jpg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лук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Слайд 9:</a:t>
            </a:r>
          </a:p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13"/>
              </a:rPr>
              <a:t>http://fullref.ru/files/129/37a011b52b094ecd071a85a358e789da.html_files/rId8.png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лапчатка</a:t>
            </a:r>
          </a:p>
          <a:p>
            <a:pPr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/>
          <a:lstStyle/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Слайд 10:</a:t>
            </a:r>
          </a:p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http://sovetclub.ru/tim/0e4b05ad03eda7f96a4c6238ed370a9b/hmel-obiknovennii.jpg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хмель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Слайд 11:</a:t>
            </a:r>
          </a:p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http://a2.tcdn.ru/assets/att/08/fd/4469078_90195_6404061_2.jpg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усы гороха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Слайд 12:</a:t>
            </a:r>
          </a:p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http://kid-mama.ru/wp-content/uploads/2014/02/pic42.png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листорасположение</a:t>
            </a:r>
          </a:p>
          <a:p>
            <a:pPr>
              <a:buNone/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Слайд 13:</a:t>
            </a:r>
          </a:p>
          <a:p>
            <a:pPr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http://nkama-park.ru/_ph/29/2/187308278.jpg?1432580137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листовая мозаика</a:t>
            </a:r>
          </a:p>
          <a:p>
            <a:pPr>
              <a:buNone/>
            </a:pPr>
            <a:endParaRPr lang="ru-RU" sz="1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Установите  правильное соответствие</a:t>
            </a:r>
            <a:endParaRPr lang="ru-RU" sz="36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786190"/>
            <a:ext cx="140262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2976" y="1214422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Корнеплоды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928670"/>
            <a:ext cx="1500198" cy="159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00100" y="2428868"/>
            <a:ext cx="278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Корневые шишки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857364"/>
            <a:ext cx="156690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5000636"/>
            <a:ext cx="1214446" cy="1493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71538" y="378619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Опорные корни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485776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Корни-зацепки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8448517">
            <a:off x="4833801" y="964457"/>
            <a:ext cx="514024" cy="424345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4397635">
            <a:off x="3615398" y="1404441"/>
            <a:ext cx="627320" cy="2442998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4607932">
            <a:off x="5142218" y="2269247"/>
            <a:ext cx="617183" cy="2677891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7357371">
            <a:off x="4579488" y="4673107"/>
            <a:ext cx="531004" cy="172662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biouroki.ru/content/page/678/1.png"/>
          <p:cNvPicPr/>
          <p:nvPr/>
        </p:nvPicPr>
        <p:blipFill>
          <a:blip r:embed="rId2" cstate="print"/>
          <a:srcRect t="8333"/>
          <a:stretch>
            <a:fillRect/>
          </a:stretch>
        </p:blipFill>
        <p:spPr bwMode="auto">
          <a:xfrm>
            <a:off x="4643438" y="785794"/>
            <a:ext cx="400052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428736"/>
            <a:ext cx="3686172" cy="2143140"/>
          </a:xfrm>
        </p:spPr>
        <p:txBody>
          <a:bodyPr>
            <a:noAutofit/>
          </a:bodyPr>
          <a:lstStyle/>
          <a:p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Побег 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основной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 растения, представляет собой стебель с листьями и почками.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Стебель –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осевая часть побега растения, состоящая из узлов и междоузлий.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29454" y="857232"/>
            <a:ext cx="1857388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Верхушечная почка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15206" y="2071678"/>
            <a:ext cx="164307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Пазушная почка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15206" y="2643182"/>
            <a:ext cx="135732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Пазуха листа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15206" y="3857628"/>
            <a:ext cx="107157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Узел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72330" y="5429264"/>
            <a:ext cx="1500198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Стебель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4572008"/>
            <a:ext cx="1643074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Междоузлие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796" y="5000636"/>
            <a:ext cx="8258204" cy="129697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Междоузлия бывают 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укороченными и удлиненными.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yaklass-resources-prod.yakl.cc/4ea81b60-19bb-44f5-bbea-af3a4b434150/pic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3116"/>
            <a:ext cx="7687381" cy="2214578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285852" y="388655"/>
            <a:ext cx="72866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Междоузлие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— участок стебля между двумя смежными узлами, так называемыми — местами прикрепления листьев.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2214554"/>
            <a:ext cx="2857520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Удлиненный побег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3429000"/>
            <a:ext cx="2000264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Укороченный побег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schoolbio.my1.ru/098/093/85-2.jpg"/>
          <p:cNvPicPr>
            <a:picLocks noChangeAspect="1" noChangeArrowheads="1"/>
          </p:cNvPicPr>
          <p:nvPr/>
        </p:nvPicPr>
        <p:blipFill>
          <a:blip r:embed="rId2" cstate="print"/>
          <a:srcRect l="1420" t="11089" r="1988" b="3749"/>
          <a:stretch>
            <a:fillRect/>
          </a:stretch>
        </p:blipFill>
        <p:spPr bwMode="auto">
          <a:xfrm>
            <a:off x="4929190" y="2643182"/>
            <a:ext cx="3962929" cy="3970435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142976" y="356460"/>
            <a:ext cx="7572428" cy="228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Вегетативный побег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состоит из оси (стебля) с листьями и почками.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Генеративный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побег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побег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несущий репродуктивные органы – цветки, затем плоды и семена.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4857784" cy="471490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Ветвление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это образование боковых побегов из пазушных почек. 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Кущение</a:t>
            </a: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это ветвление, при котором крупные боковые побеги вырастают из самых нижних почек, находящихся у поверхности земли или даже под землёй. 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biouroki.ru/content/page/678/2.png"/>
          <p:cNvPicPr/>
          <p:nvPr/>
        </p:nvPicPr>
        <p:blipFill>
          <a:blip r:embed="rId2" cstate="print"/>
          <a:srcRect t="7407" r="44776"/>
          <a:stretch>
            <a:fillRect/>
          </a:stretch>
        </p:blipFill>
        <p:spPr bwMode="auto">
          <a:xfrm>
            <a:off x="6072198" y="500042"/>
            <a:ext cx="264320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biouroki.ru/content/page/678/2.png"/>
          <p:cNvPicPr/>
          <p:nvPr/>
        </p:nvPicPr>
        <p:blipFill>
          <a:blip r:embed="rId2" cstate="print"/>
          <a:srcRect l="53731" t="7407"/>
          <a:stretch>
            <a:fillRect/>
          </a:stretch>
        </p:blipFill>
        <p:spPr bwMode="auto">
          <a:xfrm>
            <a:off x="6500826" y="3286100"/>
            <a:ext cx="221457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5286380" y="1500174"/>
            <a:ext cx="1143008" cy="57150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804346">
            <a:off x="5000628" y="4000504"/>
            <a:ext cx="1357322" cy="78581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Типы ветвления побега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biouroki.ru/content/page/678/3.png"/>
          <p:cNvPicPr/>
          <p:nvPr/>
        </p:nvPicPr>
        <p:blipFill>
          <a:blip r:embed="rId2" cstate="print"/>
          <a:srcRect t="10000" b="6923"/>
          <a:stretch>
            <a:fillRect/>
          </a:stretch>
        </p:blipFill>
        <p:spPr bwMode="auto">
          <a:xfrm>
            <a:off x="1714480" y="785794"/>
            <a:ext cx="61436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holecistit.com/uploads/posts/2013-09/thumbs/1379248653_pla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929066"/>
            <a:ext cx="2389563" cy="2286016"/>
          </a:xfrm>
          <a:prstGeom prst="rect">
            <a:avLst/>
          </a:prstGeom>
          <a:noFill/>
        </p:spPr>
      </p:pic>
      <p:pic>
        <p:nvPicPr>
          <p:cNvPr id="14340" name="Picture 4" descr="http://magarden.ru/images/phocagallery/stati/pirami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094392"/>
            <a:ext cx="2071670" cy="2763608"/>
          </a:xfrm>
          <a:prstGeom prst="rect">
            <a:avLst/>
          </a:prstGeom>
          <a:noFill/>
        </p:spPr>
      </p:pic>
      <p:pic>
        <p:nvPicPr>
          <p:cNvPr id="14346" name="Picture 10" descr="http://podelki.mybabbie.ru/image/687474703a2f2f7777772e76696f6c65742d6669616c6b612e636f6d2f696d616765732f70686f746f732f3134365f32332e6a70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0356" y="3929066"/>
            <a:ext cx="1983644" cy="2643206"/>
          </a:xfrm>
          <a:prstGeom prst="rect">
            <a:avLst/>
          </a:prstGeom>
          <a:noFill/>
        </p:spPr>
      </p:pic>
      <p:pic>
        <p:nvPicPr>
          <p:cNvPr id="14350" name="Picture 14" descr="http://s4.fotokto.ru/photo/full/241/24164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4572008"/>
            <a:ext cx="2403741" cy="1714512"/>
          </a:xfrm>
          <a:prstGeom prst="rect">
            <a:avLst/>
          </a:prstGeom>
          <a:noFill/>
        </p:spPr>
      </p:pic>
      <p:sp>
        <p:nvSpPr>
          <p:cNvPr id="16" name="Стрелка вниз 15"/>
          <p:cNvSpPr/>
          <p:nvPr/>
        </p:nvSpPr>
        <p:spPr>
          <a:xfrm rot="594016">
            <a:off x="3213213" y="3751357"/>
            <a:ext cx="500066" cy="85725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0635835">
            <a:off x="5466693" y="3838652"/>
            <a:ext cx="500066" cy="85725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9596286">
            <a:off x="7124092" y="3638728"/>
            <a:ext cx="500066" cy="85725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3357562"/>
            <a:ext cx="307180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Дихотомическое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 rot="2699241">
            <a:off x="1872867" y="3623162"/>
            <a:ext cx="500066" cy="85725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643174" y="3429000"/>
            <a:ext cx="2071702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Моноподиальное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4876" y="3429000"/>
            <a:ext cx="2000264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Симподиальное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86512" y="3357562"/>
            <a:ext cx="2857488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Ложнодихотомическое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5409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Разнообразие стеблей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прямостоячие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6" name="Picture 4" descr="http://vedma66.ru/images/product/knigaznanii/travu/sunfl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071678"/>
            <a:ext cx="3214710" cy="428628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3314" name="Picture 2" descr="http://ds.sasisa.ru/forum/files/190433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00240"/>
            <a:ext cx="4457731" cy="2786082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49808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Стебель, несущий только одно соцветие или цветок, называют</a:t>
            </a:r>
            <a:r>
              <a:rPr lang="ru-RU" sz="2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стрелкой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4" descr="http://torrent-muzon.ru/images/7/9/lukovaja-advajta-a-byl-li-chippolin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785926"/>
            <a:ext cx="3002272" cy="400052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219</TotalTime>
  <Words>346</Words>
  <Application>Microsoft Office PowerPoint</Application>
  <PresentationFormat>Экран (4:3)</PresentationFormat>
  <Paragraphs>71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Побег, его строение. Разнообразие стеблей. </vt:lpstr>
      <vt:lpstr>Установите  правильное соответствие</vt:lpstr>
      <vt:lpstr>Побег – основной орган растения, представляет собой стебель с листьями и почками.     Стебель – осевая часть побега растения, состоящая из узлов и междоузлий. </vt:lpstr>
      <vt:lpstr>Междоузлия бывают укороченными и удлиненными. </vt:lpstr>
      <vt:lpstr>Слайд 5</vt:lpstr>
      <vt:lpstr>Ветвление – это образование боковых побегов из пазушных почек.  Кущение – это ветвление, при котором крупные боковые побеги вырастают из самых нижних почек, находящихся у поверхности земли или даже под землёй. </vt:lpstr>
      <vt:lpstr> Типы ветвления побега </vt:lpstr>
      <vt:lpstr> Разнообразие стеблей.  прямостоячие  </vt:lpstr>
      <vt:lpstr>Стебель, несущий только одно соцветие или цветок, называют стрелкой </vt:lpstr>
      <vt:lpstr>Ползучие стебли стелются по земле и укореняются с помощью дополнительных корней .</vt:lpstr>
      <vt:lpstr>Вьющиеся стебли поднимаются вверх, обвиваясь вокруг опоры (хмель). </vt:lpstr>
      <vt:lpstr>Лазящие растения имеют усики или придаточные корни, которые отрастают от стебля, при их помощи они цепляются за опору (плющ, горох и др.).</vt:lpstr>
      <vt:lpstr>Листорасположение</vt:lpstr>
      <vt:lpstr>Листовая мозаика — взаимное расположение листьев на побеге, приводящее к более полному использованию света.</vt:lpstr>
      <vt:lpstr>Используемые интернет-ресурсы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Строение, функции и значение побега в жизни растений. </dc:title>
  <dc:creator>Vlad</dc:creator>
  <cp:lastModifiedBy>Master</cp:lastModifiedBy>
  <cp:revision>42</cp:revision>
  <dcterms:created xsi:type="dcterms:W3CDTF">2015-07-25T14:46:51Z</dcterms:created>
  <dcterms:modified xsi:type="dcterms:W3CDTF">2015-09-01T16:05:28Z</dcterms:modified>
</cp:coreProperties>
</file>