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61" r:id="rId4"/>
    <p:sldId id="259" r:id="rId5"/>
    <p:sldId id="262" r:id="rId6"/>
    <p:sldId id="264" r:id="rId7"/>
    <p:sldId id="265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04" y="19400"/>
            <a:ext cx="9069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7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606" r="12502"/>
          <a:stretch/>
        </p:blipFill>
        <p:spPr>
          <a:xfrm>
            <a:off x="60307" y="35416"/>
            <a:ext cx="9083693" cy="682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93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214290"/>
            <a:ext cx="3659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Segoe Print" panose="02000600000000000000" pitchFamily="2" charset="0"/>
                <a:cs typeface="Times New Roman" pitchFamily="18" charset="0"/>
              </a:rPr>
              <a:t>Половое размножение</a:t>
            </a:r>
            <a:endParaRPr lang="ru-RU" sz="2400" b="1" dirty="0">
              <a:latin typeface="Segoe Print" panose="02000600000000000000" pitchFamily="2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714356"/>
            <a:ext cx="2252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Segoe Print" panose="02000600000000000000" pitchFamily="2" charset="0"/>
                <a:cs typeface="Times New Roman" pitchFamily="18" charset="0"/>
              </a:rPr>
              <a:t>Женские гаметы</a:t>
            </a:r>
            <a:endParaRPr lang="ru-RU" b="1" dirty="0">
              <a:latin typeface="Segoe Print" panose="02000600000000000000" pitchFamily="2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29322" y="642918"/>
            <a:ext cx="2331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Segoe Print" panose="02000600000000000000" pitchFamily="2" charset="0"/>
                <a:cs typeface="Times New Roman" pitchFamily="18" charset="0"/>
              </a:rPr>
              <a:t>Мужские гаметы</a:t>
            </a:r>
            <a:endParaRPr lang="ru-RU" b="1" dirty="0">
              <a:latin typeface="Segoe Print" panose="02000600000000000000" pitchFamily="2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1071546"/>
            <a:ext cx="1654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Segoe Print" panose="02000600000000000000" pitchFamily="2" charset="0"/>
                <a:cs typeface="Times New Roman" pitchFamily="18" charset="0"/>
              </a:rPr>
              <a:t>Яйцеклетки</a:t>
            </a:r>
            <a:endParaRPr lang="ru-RU" dirty="0">
              <a:latin typeface="Segoe Print" panose="02000600000000000000" pitchFamily="2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1000108"/>
            <a:ext cx="4000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egoe Print" panose="02000600000000000000" pitchFamily="2" charset="0"/>
                <a:cs typeface="Times New Roman" pitchFamily="18" charset="0"/>
              </a:rPr>
              <a:t>Сперматозоиды (подвижные гаметы) или спермии (неподвижные гаметы)</a:t>
            </a:r>
            <a:endParaRPr lang="ru-RU" dirty="0">
              <a:latin typeface="Segoe Print" panose="02000600000000000000" pitchFamily="2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7808" y="24364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Segoe Print" panose="02000600000000000000" pitchFamily="2" charset="0"/>
                <a:cs typeface="Times New Roman" pitchFamily="18" charset="0"/>
              </a:rPr>
              <a:t>Оплодотворение </a:t>
            </a:r>
            <a:r>
              <a:rPr lang="ru-RU" dirty="0" smtClean="0">
                <a:latin typeface="Segoe Print" panose="02000600000000000000" pitchFamily="2" charset="0"/>
                <a:cs typeface="Times New Roman" pitchFamily="18" charset="0"/>
              </a:rPr>
              <a:t>– слияние мужской и женской гаметы</a:t>
            </a:r>
            <a:endParaRPr lang="ru-RU" dirty="0">
              <a:latin typeface="Segoe Print" panose="02000600000000000000" pitchFamily="2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199" y="3284984"/>
            <a:ext cx="185071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642910" y="3786190"/>
            <a:ext cx="2593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Segoe Print" panose="02000600000000000000" pitchFamily="2" charset="0"/>
                <a:cs typeface="Times New Roman" pitchFamily="18" charset="0"/>
              </a:rPr>
              <a:t>Образуется</a:t>
            </a:r>
            <a:r>
              <a:rPr lang="ru-RU" b="1" dirty="0" smtClean="0">
                <a:latin typeface="Segoe Print" panose="02000600000000000000" pitchFamily="2" charset="0"/>
                <a:cs typeface="Times New Roman" pitchFamily="18" charset="0"/>
              </a:rPr>
              <a:t> зигота</a:t>
            </a:r>
            <a:endParaRPr lang="ru-RU" b="1" dirty="0">
              <a:latin typeface="Segoe Print" panose="02000600000000000000" pitchFamily="2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357694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5500694" y="3786190"/>
            <a:ext cx="3286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egoe Print" panose="02000600000000000000" pitchFamily="2" charset="0"/>
                <a:cs typeface="Times New Roman" pitchFamily="18" charset="0"/>
              </a:rPr>
              <a:t>Формируется </a:t>
            </a:r>
            <a:r>
              <a:rPr lang="ru-RU" b="1" dirty="0" smtClean="0">
                <a:latin typeface="Segoe Print" panose="02000600000000000000" pitchFamily="2" charset="0"/>
                <a:cs typeface="Times New Roman" pitchFamily="18" charset="0"/>
              </a:rPr>
              <a:t>зародыш</a:t>
            </a:r>
            <a:r>
              <a:rPr lang="ru-RU" dirty="0" smtClean="0">
                <a:latin typeface="Segoe Print" panose="02000600000000000000" pitchFamily="2" charset="0"/>
                <a:cs typeface="Times New Roman" pitchFamily="18" charset="0"/>
              </a:rPr>
              <a:t> в результате дробления</a:t>
            </a:r>
            <a:endParaRPr lang="ru-RU" dirty="0">
              <a:latin typeface="Segoe Print" panose="02000600000000000000" pitchFamily="2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643446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0813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459345"/>
            <a:ext cx="9144000" cy="5398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706999" y="620688"/>
            <a:ext cx="7730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Segoe Print" panose="02000600000000000000" pitchFamily="2" charset="0"/>
              </a:rPr>
              <a:t>Двойное оплодотворение цветковых растений</a:t>
            </a:r>
            <a:endParaRPr lang="ru-RU" sz="2400" b="1" dirty="0">
              <a:latin typeface="Segoe Print" panose="020006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848" y="1478856"/>
            <a:ext cx="9158848" cy="543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403648" y="620688"/>
            <a:ext cx="6538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Segoe Print" panose="02000600000000000000" pitchFamily="2" charset="0"/>
                <a:cs typeface="Times New Roman" pitchFamily="18" charset="0"/>
              </a:rPr>
              <a:t>Размножение спорами у папоротников</a:t>
            </a:r>
            <a:endParaRPr lang="ru-RU" sz="2400" b="1" dirty="0">
              <a:latin typeface="Segoe Print" panose="020006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15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4590" y="260648"/>
            <a:ext cx="48846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Segoe Print" panose="02000600000000000000" pitchFamily="2" charset="0"/>
              </a:rPr>
              <a:t>Вегетативное размножение </a:t>
            </a:r>
          </a:p>
          <a:p>
            <a:pPr algn="ctr"/>
            <a:r>
              <a:rPr lang="ru-RU" sz="2400" b="1" dirty="0">
                <a:latin typeface="Segoe Print" panose="02000600000000000000" pitchFamily="2" charset="0"/>
              </a:rPr>
              <a:t>цветковых растений</a:t>
            </a:r>
            <a:endParaRPr lang="ru-RU" sz="2400" dirty="0">
              <a:latin typeface="Segoe Print" panose="02000600000000000000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7527" y="2398961"/>
            <a:ext cx="279661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latin typeface="Segoe Print" panose="02000600000000000000" pitchFamily="2" charset="0"/>
              </a:rPr>
              <a:t>Размножение надземными частями растения</a:t>
            </a:r>
            <a:endParaRPr lang="ru-RU" sz="1350" dirty="0">
              <a:latin typeface="Segoe Print" panose="020006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79716" y="4915847"/>
            <a:ext cx="197510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latin typeface="Segoe Print" panose="02000600000000000000" pitchFamily="2" charset="0"/>
              </a:rPr>
              <a:t>Размножение подземными частями растения</a:t>
            </a:r>
            <a:endParaRPr lang="ru-RU" sz="1350" dirty="0">
              <a:latin typeface="Segoe Print" panose="020006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5694" y="1412776"/>
            <a:ext cx="2849430" cy="504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3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files.school-collection.edu.ru/dlrstore/a4ba8ee4-0a01-022a-016b-4ad836d68e46/image/it10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550" y="1767629"/>
            <a:ext cx="1581983" cy="18188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68265" y="993902"/>
            <a:ext cx="2491881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latin typeface="Segoe Print" panose="02000600000000000000" pitchFamily="2" charset="0"/>
              </a:rPr>
              <a:t>Стеблевыми черенками</a:t>
            </a:r>
            <a:r>
              <a:rPr lang="ru-RU" sz="1350" dirty="0">
                <a:latin typeface="Segoe Print" panose="02000600000000000000" pitchFamily="2" charset="0"/>
              </a:rPr>
              <a:t/>
            </a:r>
            <a:br>
              <a:rPr lang="ru-RU" sz="1350" dirty="0">
                <a:latin typeface="Segoe Print" panose="02000600000000000000" pitchFamily="2" charset="0"/>
              </a:rPr>
            </a:br>
            <a:r>
              <a:rPr lang="ru-RU" sz="1350" dirty="0">
                <a:latin typeface="Segoe Print" panose="02000600000000000000" pitchFamily="2" charset="0"/>
              </a:rPr>
              <a:t>(смородина, тополь, ива)</a:t>
            </a:r>
            <a:br>
              <a:rPr lang="ru-RU" sz="1350" dirty="0">
                <a:latin typeface="Segoe Print" panose="02000600000000000000" pitchFamily="2" charset="0"/>
              </a:rPr>
            </a:br>
            <a:endParaRPr lang="ru-RU" sz="1350" dirty="0">
              <a:latin typeface="Segoe Print" panose="02000600000000000000" pitchFamily="2" charset="0"/>
            </a:endParaRPr>
          </a:p>
        </p:txBody>
      </p:sp>
      <p:pic>
        <p:nvPicPr>
          <p:cNvPr id="1030" name="Picture 6" descr="http://files.school-collection.edu.ru/dlrstore/a4ba8ee4-0a01-022a-016b-4ad836d68e46/image/it10_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0790" y="1517935"/>
            <a:ext cx="2346831" cy="19873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88416" y="3595762"/>
            <a:ext cx="231648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latin typeface="Segoe Print" panose="02000600000000000000" pitchFamily="2" charset="0"/>
              </a:rPr>
              <a:t>Ползучими побегами</a:t>
            </a:r>
            <a:r>
              <a:rPr lang="ru-RU" sz="1350" dirty="0">
                <a:latin typeface="Segoe Print" panose="02000600000000000000" pitchFamily="2" charset="0"/>
              </a:rPr>
              <a:t/>
            </a:r>
            <a:br>
              <a:rPr lang="ru-RU" sz="1350" dirty="0">
                <a:latin typeface="Segoe Print" panose="02000600000000000000" pitchFamily="2" charset="0"/>
              </a:rPr>
            </a:br>
            <a:r>
              <a:rPr lang="ru-RU" sz="1350" dirty="0">
                <a:latin typeface="Segoe Print" panose="02000600000000000000" pitchFamily="2" charset="0"/>
              </a:rPr>
              <a:t>(луговой чай, клюква, живучка)</a:t>
            </a:r>
          </a:p>
        </p:txBody>
      </p:sp>
      <p:pic>
        <p:nvPicPr>
          <p:cNvPr id="1032" name="Picture 8" descr="http://files.school-collection.edu.ru/dlrstore/a4ba8ee4-0a01-022a-016b-4ad836d68e46/image/it10_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6784" y="4339363"/>
            <a:ext cx="2059745" cy="14925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69907" y="3669727"/>
            <a:ext cx="249471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latin typeface="Segoe Print" panose="02000600000000000000" pitchFamily="2" charset="0"/>
              </a:rPr>
              <a:t>Отводками</a:t>
            </a:r>
            <a:r>
              <a:rPr lang="ru-RU" sz="1350" dirty="0">
                <a:latin typeface="Segoe Print" panose="02000600000000000000" pitchFamily="2" charset="0"/>
              </a:rPr>
              <a:t/>
            </a:r>
            <a:br>
              <a:rPr lang="ru-RU" sz="1350" dirty="0">
                <a:latin typeface="Segoe Print" panose="02000600000000000000" pitchFamily="2" charset="0"/>
              </a:rPr>
            </a:br>
            <a:r>
              <a:rPr lang="ru-RU" sz="1350" dirty="0">
                <a:latin typeface="Segoe Print" panose="02000600000000000000" pitchFamily="2" charset="0"/>
              </a:rPr>
              <a:t>(смородина, крыжовник)</a:t>
            </a:r>
          </a:p>
        </p:txBody>
      </p:sp>
      <p:pic>
        <p:nvPicPr>
          <p:cNvPr id="11" name="Picture 2" descr="http://files.school-collection.edu.ru/dlrstore/a4ba8ee4-0a01-022a-016b-4ad836d68e46/image/it10_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031" y="4170699"/>
            <a:ext cx="3266468" cy="16612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666482" y="2056243"/>
            <a:ext cx="222819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latin typeface="Segoe Print" panose="02000600000000000000" pitchFamily="2" charset="0"/>
              </a:rPr>
              <a:t>Прививкой</a:t>
            </a:r>
            <a:r>
              <a:rPr lang="ru-RU" sz="1350" dirty="0">
                <a:latin typeface="Segoe Print" panose="02000600000000000000" pitchFamily="2" charset="0"/>
              </a:rPr>
              <a:t/>
            </a:r>
            <a:br>
              <a:rPr lang="ru-RU" sz="1350" dirty="0">
                <a:latin typeface="Segoe Print" panose="02000600000000000000" pitchFamily="2" charset="0"/>
              </a:rPr>
            </a:br>
            <a:r>
              <a:rPr lang="ru-RU" sz="1350" dirty="0">
                <a:latin typeface="Segoe Print" panose="02000600000000000000" pitchFamily="2" charset="0"/>
              </a:rPr>
              <a:t>(яблоня, груша, слива, вишня)</a:t>
            </a:r>
          </a:p>
        </p:txBody>
      </p:sp>
      <p:pic>
        <p:nvPicPr>
          <p:cNvPr id="13" name="Picture 4" descr="http://files.school-collection.edu.ru/dlrstore/a4ba8ee4-0a01-022a-016b-4ad836d68e46/image/it10_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4061" y="2856402"/>
            <a:ext cx="1453039" cy="29775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142209" y="209072"/>
            <a:ext cx="27966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Segoe Print" panose="02000600000000000000" pitchFamily="2" charset="0"/>
              </a:rPr>
              <a:t>Размножение надземными частями растения</a:t>
            </a:r>
            <a:endParaRPr lang="ru-RU" sz="2400" dirty="0">
              <a:latin typeface="Segoe Print" panose="020006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6617" y="993902"/>
            <a:ext cx="25658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350" b="1" dirty="0">
                <a:latin typeface="Segoe Print" panose="02000600000000000000" pitchFamily="2" charset="0"/>
                <a:cs typeface="Arial" panose="020B0604020202020204" pitchFamily="34" charset="0"/>
              </a:rPr>
              <a:t>Листовыми черенками</a:t>
            </a:r>
            <a:r>
              <a:rPr lang="ru-RU" altLang="ru-RU" sz="1350" dirty="0">
                <a:latin typeface="Segoe Print" panose="02000600000000000000" pitchFamily="2" charset="0"/>
              </a:rPr>
              <a:t/>
            </a:r>
            <a:br>
              <a:rPr lang="ru-RU" altLang="ru-RU" sz="1350" dirty="0">
                <a:latin typeface="Segoe Print" panose="02000600000000000000" pitchFamily="2" charset="0"/>
              </a:rPr>
            </a:br>
            <a:r>
              <a:rPr lang="ru-RU" altLang="ru-RU" sz="1350" dirty="0">
                <a:latin typeface="Segoe Print" panose="02000600000000000000" pitchFamily="2" charset="0"/>
                <a:cs typeface="Arial" panose="020B0604020202020204" pitchFamily="34" charset="0"/>
              </a:rPr>
              <a:t>(бегония, </a:t>
            </a:r>
            <a:r>
              <a:rPr lang="ru-RU" altLang="ru-RU" sz="1350" dirty="0" err="1">
                <a:latin typeface="Segoe Print" panose="02000600000000000000" pitchFamily="2" charset="0"/>
                <a:cs typeface="Arial" panose="020B0604020202020204" pitchFamily="34" charset="0"/>
              </a:rPr>
              <a:t>сенполия</a:t>
            </a:r>
            <a:r>
              <a:rPr lang="ru-RU" altLang="ru-RU" sz="1350" dirty="0">
                <a:latin typeface="Segoe Print" panose="02000600000000000000" pitchFamily="2" charset="0"/>
                <a:cs typeface="Arial" panose="020B0604020202020204" pitchFamily="34" charset="0"/>
              </a:rPr>
              <a:t>, </a:t>
            </a:r>
            <a:r>
              <a:rPr lang="ru-RU" altLang="ru-RU" sz="1350" dirty="0" err="1">
                <a:latin typeface="Segoe Print" panose="02000600000000000000" pitchFamily="2" charset="0"/>
                <a:cs typeface="Arial" panose="020B0604020202020204" pitchFamily="34" charset="0"/>
              </a:rPr>
              <a:t>сансевьера</a:t>
            </a:r>
            <a:r>
              <a:rPr lang="ru-RU" altLang="ru-RU" sz="1350" dirty="0">
                <a:latin typeface="Segoe Print" panose="02000600000000000000" pitchFamily="2" charset="0"/>
                <a:cs typeface="Arial" panose="020B0604020202020204" pitchFamily="34" charset="0"/>
              </a:rPr>
              <a:t>)</a:t>
            </a:r>
            <a:r>
              <a:rPr lang="ru-RU" altLang="ru-RU" sz="1350" dirty="0">
                <a:latin typeface="Segoe Print" panose="02000600000000000000" pitchFamily="2" charset="0"/>
              </a:rPr>
              <a:t/>
            </a:r>
            <a:br>
              <a:rPr lang="ru-RU" altLang="ru-RU" sz="1350" dirty="0">
                <a:latin typeface="Segoe Print" panose="02000600000000000000" pitchFamily="2" charset="0"/>
              </a:rPr>
            </a:b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302630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140" y="1017244"/>
            <a:ext cx="21869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latin typeface="Segoe Print" panose="02000600000000000000" pitchFamily="2" charset="0"/>
              </a:rPr>
              <a:t>Корневыми черенками</a:t>
            </a:r>
            <a:r>
              <a:rPr lang="ru-RU" sz="1350" dirty="0">
                <a:latin typeface="Segoe Print" panose="02000600000000000000" pitchFamily="2" charset="0"/>
              </a:rPr>
              <a:t/>
            </a:r>
            <a:br>
              <a:rPr lang="ru-RU" sz="1350" dirty="0">
                <a:latin typeface="Segoe Print" panose="02000600000000000000" pitchFamily="2" charset="0"/>
              </a:rPr>
            </a:br>
            <a:r>
              <a:rPr lang="ru-RU" sz="1350" dirty="0">
                <a:latin typeface="Segoe Print" panose="02000600000000000000" pitchFamily="2" charset="0"/>
              </a:rPr>
              <a:t>(шиповник, малина, одуванчик)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476672"/>
            <a:ext cx="4377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Segoe Print" panose="02000600000000000000" pitchFamily="2" charset="0"/>
              </a:rPr>
              <a:t>Размножение подземными частями растения</a:t>
            </a:r>
            <a:endParaRPr lang="ru-RU" sz="2400" dirty="0">
              <a:latin typeface="Segoe Print" panose="02000600000000000000" pitchFamily="2" charset="0"/>
            </a:endParaRPr>
          </a:p>
        </p:txBody>
      </p:sp>
      <p:pic>
        <p:nvPicPr>
          <p:cNvPr id="3074" name="Picture 2" descr="http://files.school-collection.edu.ru/dlrstore/a4ba8ee4-0a01-022a-016b-4ad836d68e46/image/it10_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352" y="1736955"/>
            <a:ext cx="1628516" cy="20154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35580" y="2508499"/>
            <a:ext cx="251460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latin typeface="Segoe Print" panose="02000600000000000000" pitchFamily="2" charset="0"/>
              </a:rPr>
              <a:t>Корневыми отпрысками</a:t>
            </a:r>
            <a:r>
              <a:rPr lang="ru-RU" sz="1350" dirty="0">
                <a:latin typeface="Segoe Print" panose="02000600000000000000" pitchFamily="2" charset="0"/>
              </a:rPr>
              <a:t/>
            </a:r>
            <a:br>
              <a:rPr lang="ru-RU" sz="1350" dirty="0">
                <a:latin typeface="Segoe Print" panose="02000600000000000000" pitchFamily="2" charset="0"/>
              </a:rPr>
            </a:br>
            <a:r>
              <a:rPr lang="ru-RU" sz="1350" dirty="0">
                <a:latin typeface="Segoe Print" panose="02000600000000000000" pitchFamily="2" charset="0"/>
              </a:rPr>
              <a:t>(осина, рябина, тополь, осот)</a:t>
            </a:r>
          </a:p>
        </p:txBody>
      </p:sp>
      <p:pic>
        <p:nvPicPr>
          <p:cNvPr id="3076" name="Picture 4" descr="http://files.school-collection.edu.ru/dlrstore/a4ba8ee4-0a01-022a-016b-4ad836d68e46/image/it10_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435" y="3343323"/>
            <a:ext cx="1997445" cy="19815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1960" y="3938064"/>
            <a:ext cx="201930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latin typeface="Segoe Print" panose="02000600000000000000" pitchFamily="2" charset="0"/>
              </a:rPr>
              <a:t>Корневищами</a:t>
            </a:r>
            <a:r>
              <a:rPr lang="ru-RU" sz="1350" dirty="0">
                <a:latin typeface="Segoe Print" panose="02000600000000000000" pitchFamily="2" charset="0"/>
              </a:rPr>
              <a:t/>
            </a:r>
            <a:br>
              <a:rPr lang="ru-RU" sz="1350" dirty="0">
                <a:latin typeface="Segoe Print" panose="02000600000000000000" pitchFamily="2" charset="0"/>
              </a:rPr>
            </a:br>
            <a:r>
              <a:rPr lang="ru-RU" sz="1350" dirty="0">
                <a:latin typeface="Segoe Print" panose="02000600000000000000" pitchFamily="2" charset="0"/>
              </a:rPr>
              <a:t>(ирис, ландыш, пырей)</a:t>
            </a:r>
          </a:p>
        </p:txBody>
      </p:sp>
      <p:pic>
        <p:nvPicPr>
          <p:cNvPr id="3078" name="Picture 6" descr="http://files.school-collection.edu.ru/dlrstore/a4ba8ee4-0a01-022a-016b-4ad836d68e46/image/it10_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523" y="4816179"/>
            <a:ext cx="2162175" cy="10174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274643" y="2052203"/>
            <a:ext cx="147121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latin typeface="Segoe Print" panose="02000600000000000000" pitchFamily="2" charset="0"/>
              </a:rPr>
              <a:t>Клубнями</a:t>
            </a:r>
            <a:r>
              <a:rPr lang="ru-RU" sz="1350" dirty="0">
                <a:latin typeface="Segoe Print" panose="02000600000000000000" pitchFamily="2" charset="0"/>
              </a:rPr>
              <a:t/>
            </a:r>
            <a:br>
              <a:rPr lang="ru-RU" sz="1350" dirty="0">
                <a:latin typeface="Segoe Print" panose="02000600000000000000" pitchFamily="2" charset="0"/>
              </a:rPr>
            </a:br>
            <a:r>
              <a:rPr lang="ru-RU" sz="1350" dirty="0">
                <a:latin typeface="Segoe Print" panose="02000600000000000000" pitchFamily="2" charset="0"/>
              </a:rPr>
              <a:t>(картофель, топинамбур)</a:t>
            </a:r>
          </a:p>
        </p:txBody>
      </p:sp>
      <p:pic>
        <p:nvPicPr>
          <p:cNvPr id="3080" name="Picture 8" descr="http://files.school-collection.edu.ru/dlrstore/a4ba8ee4-0a01-022a-016b-4ad836d68e46/image/it10_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9961" y="2844623"/>
            <a:ext cx="1643060" cy="20436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45843" y="2404624"/>
            <a:ext cx="1539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latin typeface="Segoe Print" panose="02000600000000000000" pitchFamily="2" charset="0"/>
              </a:rPr>
              <a:t>Луковицами</a:t>
            </a:r>
            <a:r>
              <a:rPr lang="ru-RU" sz="1350" dirty="0">
                <a:latin typeface="Segoe Print" panose="02000600000000000000" pitchFamily="2" charset="0"/>
              </a:rPr>
              <a:t/>
            </a:r>
            <a:br>
              <a:rPr lang="ru-RU" sz="1350" dirty="0">
                <a:latin typeface="Segoe Print" panose="02000600000000000000" pitchFamily="2" charset="0"/>
              </a:rPr>
            </a:br>
            <a:r>
              <a:rPr lang="ru-RU" sz="1350" dirty="0">
                <a:latin typeface="Segoe Print" panose="02000600000000000000" pitchFamily="2" charset="0"/>
              </a:rPr>
              <a:t>(нарцисс, чеснок, тюльпан)</a:t>
            </a:r>
          </a:p>
        </p:txBody>
      </p:sp>
      <p:pic>
        <p:nvPicPr>
          <p:cNvPr id="3082" name="Picture 10" descr="http://files.school-collection.edu.ru/dlrstore/a4ba8ee4-0a01-022a-016b-4ad836d68e46/image/it10_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0180" y="3339499"/>
            <a:ext cx="1792952" cy="25041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53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1154431"/>
            <a:ext cx="6438900" cy="49038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1680" y="404664"/>
            <a:ext cx="5764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Segoe Print" panose="02000600000000000000" pitchFamily="2" charset="0"/>
              </a:rPr>
              <a:t>Вегетативное размножение. Картофель.</a:t>
            </a:r>
            <a:endParaRPr lang="ru-RU" sz="24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20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80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Segoe Print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9</cp:revision>
  <dcterms:modified xsi:type="dcterms:W3CDTF">2017-03-31T12:01:42Z</dcterms:modified>
</cp:coreProperties>
</file>